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wdp" ContentType="image/vnd.ms-photo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9"/>
  </p:notesMasterIdLst>
  <p:sldIdLst>
    <p:sldId id="256" r:id="rId2"/>
    <p:sldId id="257" r:id="rId3"/>
    <p:sldId id="306" r:id="rId4"/>
    <p:sldId id="312" r:id="rId5"/>
    <p:sldId id="350" r:id="rId6"/>
    <p:sldId id="313" r:id="rId7"/>
    <p:sldId id="358" r:id="rId8"/>
    <p:sldId id="322" r:id="rId9"/>
    <p:sldId id="346" r:id="rId10"/>
    <p:sldId id="347" r:id="rId11"/>
    <p:sldId id="348" r:id="rId12"/>
    <p:sldId id="349" r:id="rId13"/>
    <p:sldId id="351" r:id="rId14"/>
    <p:sldId id="332" r:id="rId15"/>
    <p:sldId id="334" r:id="rId16"/>
    <p:sldId id="328" r:id="rId17"/>
    <p:sldId id="32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3"/>
    <p:restoredTop sz="94475" autoAdjust="0"/>
  </p:normalViewPr>
  <p:slideViewPr>
    <p:cSldViewPr>
      <p:cViewPr varScale="1">
        <p:scale>
          <a:sx n="110" d="100"/>
          <a:sy n="110" d="100"/>
        </p:scale>
        <p:origin x="168" y="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0944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6E998-3500-4DBA-9B84-7C110760D8B3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1F039-1D02-43FF-BEC6-6358F1C42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80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1F039-1D02-43FF-BEC6-6358F1C421C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081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GB" noProof="0" dirty="0" smtClean="0"/>
              <a:t>Greater supervisory intensity and resources to effectively deal with Systemically Important Banks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noProof="0" dirty="0" smtClean="0"/>
              <a:t>The importance of applying a macro perspective to the </a:t>
            </a:r>
            <a:r>
              <a:rPr lang="en-GB" noProof="0" dirty="0" err="1" smtClean="0"/>
              <a:t>microprudential</a:t>
            </a:r>
            <a:r>
              <a:rPr lang="en-GB" noProof="0" dirty="0" smtClean="0"/>
              <a:t> supervision of banks to assist in identifying, analysing and taking pre-emptive action to address systemic risk.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noProof="0" dirty="0" smtClean="0"/>
              <a:t>More focus on effective crisis management, recovery and resolution measures in reducing both the probability and impact of a bank failure.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1F039-1D02-43FF-BEC6-6358F1C421C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614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(Banks, A subset of Diversified</a:t>
            </a:r>
            <a:r>
              <a:rPr lang="en-GB" baseline="0" dirty="0" smtClean="0"/>
              <a:t> Financials which includes </a:t>
            </a:r>
            <a:r>
              <a:rPr lang="en-GB" dirty="0" smtClean="0"/>
              <a:t>Investment banks and brokerages, Insurance Companies and Real Estate companies)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We form the following set of quintile portfolios: maturity mismatch, leverage, price to book, size and equity return volatility.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1F039-1D02-43FF-BEC6-6358F1C421C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707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1F039-1D02-43FF-BEC6-6358F1C421C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812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742B-A840-3C4B-A824-5563F6B52E60}" type="datetime1">
              <a:rPr lang="en-GB" smtClean="0"/>
              <a:t>23/08/2017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GB" smtClean="0"/>
              <a:t>‹#›</a:t>
            </a:fld>
            <a:endParaRPr lang="en-GB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59CF-A7FE-9645-A09D-03D877CF2E56}" type="datetime1">
              <a:rPr lang="en-GB" smtClean="0"/>
              <a:t>23/08/2017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GB" smtClean="0"/>
              <a:t>‹#›</a:t>
            </a:fld>
            <a:endParaRPr lang="en-GB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CF2A-CA44-7D43-8196-2FB61E50623F}" type="datetime1">
              <a:rPr lang="en-GB" smtClean="0"/>
              <a:t>23/08/2017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GB" smtClean="0"/>
              <a:t>‹#›</a:t>
            </a:fld>
            <a:endParaRPr lang="en-GB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FC92-425F-164D-947B-D9DA749FDCB9}" type="datetime1">
              <a:rPr lang="en-GB" smtClean="0"/>
              <a:t>23/08/2017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9E-5C50-4622-B20D-CDDA4BFB927B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FFA3-8D8B-5D44-9963-F4B314F0B3A0}" type="datetime1">
              <a:rPr lang="en-GB" smtClean="0"/>
              <a:t>23/08/2017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GB" smtClean="0"/>
              <a:t>‹#›</a:t>
            </a:fld>
            <a:endParaRPr lang="en-GB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00D1-452A-8348-934A-CCB99890328C}" type="datetime1">
              <a:rPr lang="en-GB" smtClean="0"/>
              <a:t>23/08/2017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9E-5C50-4622-B20D-CDDA4BFB927B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B7C20-91AB-AF43-A620-B0302CAC681C}" type="datetime1">
              <a:rPr lang="en-GB" smtClean="0"/>
              <a:t>23/08/2017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GB" smtClean="0"/>
              <a:t>‹#›</a:t>
            </a:fld>
            <a:endParaRPr lang="en-GB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6DB73-7C2C-0E45-B741-5C60A14E88FB}" type="datetime1">
              <a:rPr lang="en-GB" smtClean="0"/>
              <a:t>23/08/2017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GB" smtClean="0"/>
              <a:t>‹#›</a:t>
            </a:fld>
            <a:endParaRPr lang="en-GB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4335-2CF9-3347-B624-08AAA076FC40}" type="datetime1">
              <a:rPr lang="en-GB" smtClean="0"/>
              <a:t>23/08/2017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9E-5C50-4622-B20D-CDDA4BFB927B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2552-1155-E543-8DCC-C6A56147AB45}" type="datetime1">
              <a:rPr lang="en-GB" smtClean="0"/>
              <a:t>23/08/2017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GB" smtClean="0"/>
              <a:t>‹#›</a:t>
            </a:fld>
            <a:endParaRPr lang="en-GB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E18F-6F35-1345-9A77-DD0757596B33}" type="datetime1">
              <a:rPr lang="en-GB" smtClean="0"/>
              <a:t>23/08/2017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GB" smtClean="0"/>
              <a:t>‹#›</a:t>
            </a:fld>
            <a:endParaRPr lang="en-GB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C6E24-BDDC-384A-8B60-3FA694156FC3}" type="datetime1">
              <a:rPr lang="en-GB" smtClean="0"/>
              <a:t>23/08/2017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8DBA3-52F9-4AF4-A6A4-FA4D7DB2F99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326164" y="0"/>
            <a:ext cx="806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419DCF6-7D77-394D-A071-BED1F4BBF1F0}" type="slidenum">
              <a:rPr lang="en-US" sz="1200" smtClean="0">
                <a:latin typeface="+mn-lt"/>
              </a:rPr>
              <a:t>‹#›</a:t>
            </a:fld>
            <a:r>
              <a:rPr lang="en-US" sz="1200" dirty="0" smtClean="0">
                <a:latin typeface="+mn-lt"/>
              </a:rPr>
              <a:t>/</a:t>
            </a:r>
            <a:r>
              <a:rPr lang="en-US" sz="1200" dirty="0" smtClean="0">
                <a:latin typeface="+mn-lt"/>
              </a:rPr>
              <a:t>14</a:t>
            </a:r>
            <a:endParaRPr lang="en-US" sz="1200" dirty="0"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761" y="6356351"/>
            <a:ext cx="1350478" cy="456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14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738697" y="896080"/>
            <a:ext cx="7772400" cy="1946597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noAutofit/>
          </a:bodyPr>
          <a:lstStyle/>
          <a:p>
            <a:pPr lvl="0"/>
            <a:r>
              <a:rPr lang="en-GB" sz="4400" noProof="0" dirty="0"/>
              <a:t>Unintended </a:t>
            </a:r>
            <a:r>
              <a:rPr lang="en-GB" sz="4400" b="1" noProof="0" dirty="0"/>
              <a:t>Systemic Risk</a:t>
            </a:r>
            <a:r>
              <a:rPr lang="en-GB" sz="4400" noProof="0" dirty="0"/>
              <a:t> Consequences of </a:t>
            </a:r>
            <a:r>
              <a:rPr lang="en-GB" sz="4400" b="1" noProof="0" dirty="0"/>
              <a:t>Regulatory Compliance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59632" y="3284984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normAutofit fontScale="92500" lnSpcReduction="20000"/>
          </a:bodyPr>
          <a:lstStyle/>
          <a:p>
            <a:r>
              <a:rPr lang="en-GB" noProof="0" dirty="0"/>
              <a:t>Barry </a:t>
            </a:r>
            <a:r>
              <a:rPr lang="en-GB" noProof="0" dirty="0" smtClean="0"/>
              <a:t>Quinn </a:t>
            </a:r>
            <a:r>
              <a:rPr lang="en-GB" noProof="0" dirty="0"/>
              <a:t>(Queen’s University Belfast)</a:t>
            </a:r>
          </a:p>
          <a:p>
            <a:r>
              <a:rPr lang="en-GB" noProof="0" dirty="0"/>
              <a:t>Barbara </a:t>
            </a:r>
            <a:r>
              <a:rPr lang="en-GB" noProof="0" dirty="0" err="1"/>
              <a:t>Casu</a:t>
            </a:r>
            <a:r>
              <a:rPr lang="en-GB" noProof="0" dirty="0"/>
              <a:t> (Cass Business School)</a:t>
            </a:r>
          </a:p>
          <a:p>
            <a:pPr lvl="0"/>
            <a:r>
              <a:rPr lang="en-GB" noProof="0" dirty="0"/>
              <a:t>Sami Ben </a:t>
            </a:r>
            <a:r>
              <a:rPr lang="en-GB" noProof="0" dirty="0" err="1"/>
              <a:t>Nacuer</a:t>
            </a:r>
            <a:r>
              <a:rPr lang="en-GB" noProof="0" dirty="0"/>
              <a:t> (IMF)</a:t>
            </a:r>
          </a:p>
          <a:p>
            <a:pPr lvl="0"/>
            <a:r>
              <a:rPr lang="en-GB" noProof="0" dirty="0" err="1"/>
              <a:t>Rym</a:t>
            </a:r>
            <a:r>
              <a:rPr lang="en-GB" noProof="0" dirty="0"/>
              <a:t> </a:t>
            </a:r>
            <a:r>
              <a:rPr lang="en-GB" noProof="0" dirty="0" err="1"/>
              <a:t>Ayadi</a:t>
            </a:r>
            <a:r>
              <a:rPr lang="en-GB" noProof="0" dirty="0"/>
              <a:t> (HEC Montreal)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Systemically Important Banks</a:t>
            </a:r>
            <a:endParaRPr lang="en-GB" noProof="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0776125"/>
              </p:ext>
            </p:extLst>
          </p:nvPr>
        </p:nvGraphicFramePr>
        <p:xfrm>
          <a:off x="251520" y="1916832"/>
          <a:ext cx="8496945" cy="385956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9769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300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300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300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3000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Dependent variable: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Panel A: Δ</a:t>
                      </a:r>
                      <a:r>
                        <a:rPr lang="en-US" sz="1200" baseline="30000" dirty="0">
                          <a:effectLst/>
                        </a:rPr>
                        <a:t>$</a:t>
                      </a:r>
                      <a:r>
                        <a:rPr lang="en-US" sz="1200" dirty="0">
                          <a:effectLst/>
                        </a:rPr>
                        <a:t>CoVaR</a:t>
                      </a:r>
                      <a:r>
                        <a:rPr lang="en-US" sz="1200" baseline="30000" dirty="0">
                          <a:effectLst/>
                        </a:rPr>
                        <a:t>i</a:t>
                      </a:r>
                      <a:r>
                        <a:rPr lang="en-US" sz="1200" baseline="-25000" dirty="0">
                          <a:effectLst/>
                        </a:rPr>
                        <a:t>95,t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Panel B: Δ</a:t>
                      </a:r>
                      <a:r>
                        <a:rPr lang="en-US" sz="1200" baseline="30000" dirty="0">
                          <a:effectLst/>
                        </a:rPr>
                        <a:t>$</a:t>
                      </a:r>
                      <a:r>
                        <a:rPr lang="en-US" sz="1200" dirty="0">
                          <a:effectLst/>
                        </a:rPr>
                        <a:t>CoVaR</a:t>
                      </a:r>
                      <a:r>
                        <a:rPr lang="en-US" sz="1200" baseline="30000" dirty="0">
                          <a:effectLst/>
                        </a:rPr>
                        <a:t>i</a:t>
                      </a:r>
                      <a:r>
                        <a:rPr lang="en-US" sz="1200" baseline="-25000" dirty="0">
                          <a:effectLst/>
                        </a:rPr>
                        <a:t>99,t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Overall BCP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8.31***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9.93***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(1.74)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(4.04)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Supervisors BCP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-1.22***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-7.36***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(0.47)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(1.09)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Banks BCP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6.71***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8.41***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(2.18)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(1.26)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6000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</a:rPr>
                        <a:t>Other coefficients</a:t>
                      </a:r>
                      <a:r>
                        <a:rPr lang="en-GB" sz="1200" baseline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</a:rPr>
                        <a:t> estimates redacted for exposition purposes</a:t>
                      </a:r>
                      <a:endParaRPr lang="en-GB" sz="120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</a:rPr>
                        <a:t>Fixed 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Effects</a:t>
                      </a:r>
                      <a:endParaRPr lang="en-GB" sz="120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Observations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3,082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3,082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3,082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3,082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</a:t>
                      </a:r>
                      <a:r>
                        <a:rPr lang="en-US" sz="1200" baseline="30000">
                          <a:effectLst/>
                        </a:rPr>
                        <a:t>2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0.61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0.61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0.60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0.60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Adjusted R</a:t>
                      </a:r>
                      <a:r>
                        <a:rPr lang="en-US" sz="1200" baseline="30000">
                          <a:effectLst/>
                        </a:rPr>
                        <a:t>2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0.61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0.61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0.60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0.60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16000">
                <a:tc gridSpan="5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This table reports coefficients from difference in difference regression for Δ$CoVaR</a:t>
                      </a:r>
                      <a:r>
                        <a:rPr lang="en-US" sz="1200" baseline="30000" dirty="0">
                          <a:effectLst/>
                        </a:rPr>
                        <a:t>i</a:t>
                      </a:r>
                      <a:r>
                        <a:rPr lang="en-US" sz="1200" baseline="-25000" dirty="0">
                          <a:effectLst/>
                        </a:rPr>
                        <a:t>95,t</a:t>
                      </a:r>
                      <a:r>
                        <a:rPr lang="en-US" sz="1200" dirty="0">
                          <a:effectLst/>
                        </a:rPr>
                        <a:t> on one year lag of the BCP variables, state variables, and bank characteristics in panel A and for Δ$CoVaR</a:t>
                      </a:r>
                      <a:r>
                        <a:rPr lang="en-US" sz="1200" baseline="30000" dirty="0">
                          <a:effectLst/>
                        </a:rPr>
                        <a:t>i</a:t>
                      </a:r>
                      <a:r>
                        <a:rPr lang="en-US" sz="1200" baseline="-25000" dirty="0">
                          <a:effectLst/>
                        </a:rPr>
                        <a:t>99,t</a:t>
                      </a:r>
                      <a:r>
                        <a:rPr lang="en-US" sz="1200" dirty="0">
                          <a:effectLst/>
                        </a:rPr>
                        <a:t> in panel B.  Each regression has a panel of firms.  Newey-west standard errors allowing for up to five periods of autocorrelation are displayed in parentheses *p&lt;0.1;**p&lt;0.05;***p&lt;0.01. Bank</a:t>
                      </a:r>
                      <a:r>
                        <a:rPr lang="en-US" sz="1200" baseline="0" dirty="0">
                          <a:effectLst/>
                        </a:rPr>
                        <a:t> characteristic and state variable coefficients have been redacted for visual exposition.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8372" marR="48372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5868144" y="1124744"/>
            <a:ext cx="2880321" cy="1368152"/>
            <a:chOff x="5868144" y="1124744"/>
            <a:chExt cx="2880321" cy="1368152"/>
          </a:xfrm>
        </p:grpSpPr>
        <p:sp>
          <p:nvSpPr>
            <p:cNvPr id="3" name="TextBox 2"/>
            <p:cNvSpPr txBox="1"/>
            <p:nvPr/>
          </p:nvSpPr>
          <p:spPr>
            <a:xfrm>
              <a:off x="5868144" y="1124744"/>
              <a:ext cx="2880321" cy="73866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400" i="1" dirty="0" smtClean="0"/>
                <a:t>199 (20*9.93) bps of quarterly market equity losses at the original BCP scale</a:t>
              </a:r>
              <a:endParaRPr lang="en-GB" sz="1400" i="1" dirty="0"/>
            </a:p>
          </p:txBody>
        </p:sp>
        <p:cxnSp>
          <p:nvCxnSpPr>
            <p:cNvPr id="6" name="Straight Arrow Connector 5"/>
            <p:cNvCxnSpPr>
              <a:stCxn id="3" idx="2"/>
            </p:cNvCxnSpPr>
            <p:nvPr/>
          </p:nvCxnSpPr>
          <p:spPr>
            <a:xfrm flipH="1">
              <a:off x="6588224" y="1863408"/>
              <a:ext cx="720081" cy="629488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0973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North American Banks</a:t>
            </a:r>
            <a:endParaRPr lang="en-GB" noProof="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323837"/>
              </p:ext>
            </p:extLst>
          </p:nvPr>
        </p:nvGraphicFramePr>
        <p:xfrm>
          <a:off x="548097" y="2207976"/>
          <a:ext cx="8047805" cy="3649248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0298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044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044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044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044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Dependent variable: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Panel A: Δ</a:t>
                      </a:r>
                      <a:r>
                        <a:rPr lang="en-US" sz="1200" baseline="30000" dirty="0">
                          <a:effectLst/>
                        </a:rPr>
                        <a:t>$</a:t>
                      </a:r>
                      <a:r>
                        <a:rPr lang="en-US" sz="1200" dirty="0">
                          <a:effectLst/>
                        </a:rPr>
                        <a:t>CoVaR</a:t>
                      </a:r>
                      <a:r>
                        <a:rPr lang="en-US" sz="1200" baseline="30000" dirty="0">
                          <a:effectLst/>
                        </a:rPr>
                        <a:t>i</a:t>
                      </a:r>
                      <a:r>
                        <a:rPr lang="en-US" sz="1200" baseline="-25000" dirty="0">
                          <a:effectLst/>
                        </a:rPr>
                        <a:t>95,t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Panel B: Δ</a:t>
                      </a:r>
                      <a:r>
                        <a:rPr lang="en-US" sz="1200" baseline="30000" dirty="0">
                          <a:effectLst/>
                        </a:rPr>
                        <a:t>$</a:t>
                      </a:r>
                      <a:r>
                        <a:rPr lang="en-US" sz="1200" dirty="0">
                          <a:effectLst/>
                        </a:rPr>
                        <a:t>CoVaR</a:t>
                      </a:r>
                      <a:r>
                        <a:rPr lang="en-US" sz="1200" baseline="30000" dirty="0">
                          <a:effectLst/>
                        </a:rPr>
                        <a:t>i</a:t>
                      </a:r>
                      <a:r>
                        <a:rPr lang="en-US" sz="1200" baseline="-25000" dirty="0">
                          <a:effectLst/>
                        </a:rPr>
                        <a:t>99,t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Overall BCP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19.04**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31.28**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(8.63)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(15.81)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Supervisors BCP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-45.28**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-72.26***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(6.24)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(19.73)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Banks BCP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53.10***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131.15***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(20.18)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(49.85)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6000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</a:rPr>
                        <a:t>Other coefficients</a:t>
                      </a:r>
                      <a:r>
                        <a:rPr lang="en-GB" sz="1200" baseline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</a:rPr>
                        <a:t> estimates redacted for exposition purposes</a:t>
                      </a:r>
                      <a:endParaRPr lang="en-GB" sz="120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Fixed </a:t>
                      </a:r>
                      <a:r>
                        <a:rPr lang="en-US" sz="1200" dirty="0">
                          <a:effectLst/>
                        </a:rPr>
                        <a:t>Effects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Yes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Yes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Yes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Observations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34,876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34,876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34,876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34,876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</a:t>
                      </a:r>
                      <a:r>
                        <a:rPr lang="en-US" sz="1200" baseline="30000">
                          <a:effectLst/>
                        </a:rPr>
                        <a:t>2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0.25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0.25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0.24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Adjusted R</a:t>
                      </a:r>
                      <a:r>
                        <a:rPr lang="en-US" sz="1200" baseline="30000">
                          <a:effectLst/>
                        </a:rPr>
                        <a:t>2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0.25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0.25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0.24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16000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Note: This table reports coefficients from difference in difference regression for Δ$CoVaR</a:t>
                      </a:r>
                      <a:r>
                        <a:rPr lang="en-US" sz="1200" baseline="30000" dirty="0">
                          <a:effectLst/>
                        </a:rPr>
                        <a:t>i</a:t>
                      </a:r>
                      <a:r>
                        <a:rPr lang="en-US" sz="1200" baseline="-25000" dirty="0">
                          <a:effectLst/>
                        </a:rPr>
                        <a:t>95,t</a:t>
                      </a:r>
                      <a:r>
                        <a:rPr lang="en-US" sz="1200" dirty="0">
                          <a:effectLst/>
                        </a:rPr>
                        <a:t> on one year lag of the BCP variables, state variables, and bank characteristics in panel A and for Δ$CoVaR</a:t>
                      </a:r>
                      <a:r>
                        <a:rPr lang="en-US" sz="1200" baseline="30000" dirty="0">
                          <a:effectLst/>
                        </a:rPr>
                        <a:t>i</a:t>
                      </a:r>
                      <a:r>
                        <a:rPr lang="en-US" sz="1200" baseline="-25000" dirty="0">
                          <a:effectLst/>
                        </a:rPr>
                        <a:t>99,t</a:t>
                      </a:r>
                      <a:r>
                        <a:rPr lang="en-US" sz="1200" dirty="0">
                          <a:effectLst/>
                        </a:rPr>
                        <a:t> in panel B.  Each regression has a panel of firms.  Newey-west standard errors allowing for up to five periods of autocorrelation are displayed in parentheses *p&lt;0.1;**p&lt;0.05;***p&lt;0.01.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51912" marR="51912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5868144" y="1340768"/>
            <a:ext cx="2880321" cy="1368152"/>
            <a:chOff x="5868144" y="1124744"/>
            <a:chExt cx="2880321" cy="1368152"/>
          </a:xfrm>
        </p:grpSpPr>
        <p:sp>
          <p:nvSpPr>
            <p:cNvPr id="5" name="TextBox 4"/>
            <p:cNvSpPr txBox="1"/>
            <p:nvPr/>
          </p:nvSpPr>
          <p:spPr>
            <a:xfrm>
              <a:off x="5868144" y="1124744"/>
              <a:ext cx="2880321" cy="73866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400" i="1" dirty="0" smtClean="0"/>
                <a:t>626 (20*31.28) bps of quarterly market equity losses at the original BCP scale</a:t>
              </a:r>
              <a:endParaRPr lang="en-GB" sz="1400" i="1" dirty="0"/>
            </a:p>
          </p:txBody>
        </p:sp>
        <p:cxnSp>
          <p:nvCxnSpPr>
            <p:cNvPr id="7" name="Straight Arrow Connector 6"/>
            <p:cNvCxnSpPr>
              <a:stCxn id="5" idx="2"/>
            </p:cNvCxnSpPr>
            <p:nvPr/>
          </p:nvCxnSpPr>
          <p:spPr>
            <a:xfrm flipH="1">
              <a:off x="6588224" y="1863408"/>
              <a:ext cx="720081" cy="629488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3304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European Banks</a:t>
            </a:r>
            <a:endParaRPr lang="en-GB" noProof="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52638"/>
              </p:ext>
            </p:extLst>
          </p:nvPr>
        </p:nvGraphicFramePr>
        <p:xfrm>
          <a:off x="584100" y="2114745"/>
          <a:ext cx="7975800" cy="3649248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5951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951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951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951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951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Dependent variable: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Panel A: Δ</a:t>
                      </a:r>
                      <a:r>
                        <a:rPr lang="en-US" sz="1200" baseline="30000" dirty="0">
                          <a:effectLst/>
                        </a:rPr>
                        <a:t>$</a:t>
                      </a:r>
                      <a:r>
                        <a:rPr lang="en-US" sz="1200" dirty="0">
                          <a:effectLst/>
                        </a:rPr>
                        <a:t>CoVaR</a:t>
                      </a:r>
                      <a:r>
                        <a:rPr lang="en-US" sz="1200" baseline="30000" dirty="0">
                          <a:effectLst/>
                        </a:rPr>
                        <a:t>i</a:t>
                      </a:r>
                      <a:r>
                        <a:rPr lang="en-US" sz="1200" baseline="-25000" dirty="0">
                          <a:effectLst/>
                        </a:rPr>
                        <a:t>95,t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Panel B: Δ</a:t>
                      </a:r>
                      <a:r>
                        <a:rPr lang="en-US" sz="1200" baseline="30000" dirty="0">
                          <a:effectLst/>
                        </a:rPr>
                        <a:t>$</a:t>
                      </a:r>
                      <a:r>
                        <a:rPr lang="en-US" sz="1200" dirty="0">
                          <a:effectLst/>
                        </a:rPr>
                        <a:t>CoVaR</a:t>
                      </a:r>
                      <a:r>
                        <a:rPr lang="en-US" sz="1200" baseline="30000" dirty="0">
                          <a:effectLst/>
                        </a:rPr>
                        <a:t>i</a:t>
                      </a:r>
                      <a:r>
                        <a:rPr lang="en-US" sz="1200" baseline="-25000" dirty="0">
                          <a:effectLst/>
                        </a:rPr>
                        <a:t>99,t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Overall BCP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1.32***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1.97***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(0.25)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(.70)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Supervisors BCP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-0.62***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-0.40***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(0.20)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(0.17)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Banks BCP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1.89***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2.15***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(0.58)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(1.01)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6000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</a:rPr>
                        <a:t>Other coefficients</a:t>
                      </a:r>
                      <a:r>
                        <a:rPr lang="en-GB" sz="1200" baseline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</a:rPr>
                        <a:t> estimates redacted for exposition purposes</a:t>
                      </a:r>
                      <a:endParaRPr lang="en-GB" sz="120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Fixed </a:t>
                      </a:r>
                      <a:r>
                        <a:rPr lang="en-US" sz="1200" dirty="0">
                          <a:effectLst/>
                        </a:rPr>
                        <a:t>Effects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Yes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Yes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Yes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Yes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Observations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6,794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6,794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6,794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6,794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</a:t>
                      </a:r>
                      <a:r>
                        <a:rPr lang="en-US" sz="1200" baseline="30000">
                          <a:effectLst/>
                        </a:rPr>
                        <a:t>2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0.51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0.51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Adjusted R</a:t>
                      </a:r>
                      <a:r>
                        <a:rPr lang="en-US" sz="1200" baseline="30000" dirty="0">
                          <a:effectLst/>
                        </a:rPr>
                        <a:t>2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0.51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0.51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0.53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0.53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16000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Note: This table reports coefficients from difference in difference regression for Δ$CoVaR</a:t>
                      </a:r>
                      <a:r>
                        <a:rPr lang="en-US" sz="1200" baseline="30000" dirty="0">
                          <a:effectLst/>
                        </a:rPr>
                        <a:t>i</a:t>
                      </a:r>
                      <a:r>
                        <a:rPr lang="en-US" sz="1200" baseline="-25000" dirty="0">
                          <a:effectLst/>
                        </a:rPr>
                        <a:t>95,t</a:t>
                      </a:r>
                      <a:r>
                        <a:rPr lang="en-US" sz="1200" dirty="0">
                          <a:effectLst/>
                        </a:rPr>
                        <a:t> on one year lag of the BCP variables, state variables, and bank characteristics in panel A and for Δ$CoVaR</a:t>
                      </a:r>
                      <a:r>
                        <a:rPr lang="en-US" sz="1200" baseline="30000" dirty="0">
                          <a:effectLst/>
                        </a:rPr>
                        <a:t>i</a:t>
                      </a:r>
                      <a:r>
                        <a:rPr lang="en-US" sz="1200" baseline="-25000" dirty="0">
                          <a:effectLst/>
                        </a:rPr>
                        <a:t>99,t</a:t>
                      </a:r>
                      <a:r>
                        <a:rPr lang="en-US" sz="1200" dirty="0">
                          <a:effectLst/>
                        </a:rPr>
                        <a:t> in panel B.  Each regression has a panel of firms.  Newey-west standard errors allowing for up to five periods of autocorrelation are displayed in parentheses *p&lt;0.1;**p&lt;0.05;***p&lt;0.01.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46" marR="43346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5724128" y="1268760"/>
            <a:ext cx="2880321" cy="1368152"/>
            <a:chOff x="5868144" y="1124744"/>
            <a:chExt cx="2880321" cy="1368152"/>
          </a:xfrm>
        </p:grpSpPr>
        <p:sp>
          <p:nvSpPr>
            <p:cNvPr id="6" name="TextBox 5"/>
            <p:cNvSpPr txBox="1"/>
            <p:nvPr/>
          </p:nvSpPr>
          <p:spPr>
            <a:xfrm>
              <a:off x="5868144" y="1124744"/>
              <a:ext cx="2880321" cy="73866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400" i="1" dirty="0" smtClean="0"/>
                <a:t>39 (20*1.97) bps of quarterly market equity losses at original BCP scale</a:t>
              </a:r>
              <a:endParaRPr lang="en-GB" sz="1400" i="1" dirty="0"/>
            </a:p>
          </p:txBody>
        </p:sp>
        <p:cxnSp>
          <p:nvCxnSpPr>
            <p:cNvPr id="7" name="Straight Arrow Connector 6"/>
            <p:cNvCxnSpPr>
              <a:stCxn id="6" idx="2"/>
            </p:cNvCxnSpPr>
            <p:nvPr/>
          </p:nvCxnSpPr>
          <p:spPr>
            <a:xfrm flipH="1">
              <a:off x="6588224" y="1863408"/>
              <a:ext cx="720081" cy="629488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076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Bank BCP principle level Analysis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3286919"/>
              </p:ext>
            </p:extLst>
          </p:nvPr>
        </p:nvGraphicFramePr>
        <p:xfrm>
          <a:off x="476089" y="1663504"/>
          <a:ext cx="8191821" cy="5149872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7280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772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772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7729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7729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7729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7729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91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Panel A: SIBs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Panel B: North American Banks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       Panel C: European Banks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Dependent variable: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Δ</a:t>
                      </a:r>
                      <a:r>
                        <a:rPr lang="en-US" sz="1200" baseline="30000" dirty="0">
                          <a:effectLst/>
                        </a:rPr>
                        <a:t>$</a:t>
                      </a:r>
                      <a:r>
                        <a:rPr lang="en-US" sz="1200" dirty="0">
                          <a:effectLst/>
                        </a:rPr>
                        <a:t>CoVaR</a:t>
                      </a:r>
                      <a:r>
                        <a:rPr lang="en-US" sz="1200" baseline="30000" dirty="0">
                          <a:effectLst/>
                        </a:rPr>
                        <a:t>i</a:t>
                      </a:r>
                      <a:r>
                        <a:rPr lang="en-US" sz="1200" baseline="-25000" dirty="0">
                          <a:effectLst/>
                        </a:rPr>
                        <a:t>95,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Δ</a:t>
                      </a:r>
                      <a:r>
                        <a:rPr lang="en-US" sz="1200" baseline="30000" dirty="0">
                          <a:effectLst/>
                        </a:rPr>
                        <a:t>$</a:t>
                      </a:r>
                      <a:r>
                        <a:rPr lang="en-US" sz="1200" dirty="0">
                          <a:effectLst/>
                        </a:rPr>
                        <a:t>CoVaR</a:t>
                      </a:r>
                      <a:r>
                        <a:rPr lang="en-US" sz="1200" baseline="30000" dirty="0">
                          <a:effectLst/>
                        </a:rPr>
                        <a:t>i</a:t>
                      </a:r>
                      <a:r>
                        <a:rPr lang="en-US" sz="1200" baseline="-25000" dirty="0">
                          <a:effectLst/>
                        </a:rPr>
                        <a:t>99,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Δ</a:t>
                      </a:r>
                      <a:r>
                        <a:rPr lang="en-US" sz="1200" baseline="30000" dirty="0">
                          <a:effectLst/>
                        </a:rPr>
                        <a:t>$</a:t>
                      </a:r>
                      <a:r>
                        <a:rPr lang="en-US" sz="1200" dirty="0">
                          <a:effectLst/>
                        </a:rPr>
                        <a:t>CoVaR</a:t>
                      </a:r>
                      <a:r>
                        <a:rPr lang="en-US" sz="1200" baseline="30000" dirty="0">
                          <a:effectLst/>
                        </a:rPr>
                        <a:t>i</a:t>
                      </a:r>
                      <a:r>
                        <a:rPr lang="en-US" sz="1200" baseline="-25000" dirty="0">
                          <a:effectLst/>
                        </a:rPr>
                        <a:t>95,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Δ</a:t>
                      </a:r>
                      <a:r>
                        <a:rPr lang="en-US" sz="1200" baseline="30000" dirty="0">
                          <a:effectLst/>
                        </a:rPr>
                        <a:t>$</a:t>
                      </a:r>
                      <a:r>
                        <a:rPr lang="en-US" sz="1200" dirty="0">
                          <a:effectLst/>
                        </a:rPr>
                        <a:t>CoVaR</a:t>
                      </a:r>
                      <a:r>
                        <a:rPr lang="en-US" sz="1200" baseline="30000" dirty="0">
                          <a:effectLst/>
                        </a:rPr>
                        <a:t>i</a:t>
                      </a:r>
                      <a:r>
                        <a:rPr lang="en-US" sz="1200" baseline="-25000" dirty="0">
                          <a:effectLst/>
                        </a:rPr>
                        <a:t>99,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Δ</a:t>
                      </a:r>
                      <a:r>
                        <a:rPr lang="en-US" sz="1200" baseline="30000" dirty="0">
                          <a:effectLst/>
                        </a:rPr>
                        <a:t>$</a:t>
                      </a:r>
                      <a:r>
                        <a:rPr lang="en-US" sz="1200" dirty="0">
                          <a:effectLst/>
                        </a:rPr>
                        <a:t>CoVaR</a:t>
                      </a:r>
                      <a:r>
                        <a:rPr lang="en-US" sz="1200" baseline="30000" dirty="0">
                          <a:effectLst/>
                        </a:rPr>
                        <a:t>i</a:t>
                      </a:r>
                      <a:r>
                        <a:rPr lang="en-US" sz="1200" baseline="-25000" dirty="0">
                          <a:effectLst/>
                        </a:rPr>
                        <a:t>95,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Δ</a:t>
                      </a:r>
                      <a:r>
                        <a:rPr lang="en-US" sz="1200" baseline="30000" dirty="0">
                          <a:effectLst/>
                        </a:rPr>
                        <a:t>$</a:t>
                      </a:r>
                      <a:r>
                        <a:rPr lang="en-US" sz="1200" dirty="0">
                          <a:effectLst/>
                        </a:rPr>
                        <a:t>CoVaR</a:t>
                      </a:r>
                      <a:r>
                        <a:rPr lang="en-US" sz="1200" baseline="30000" dirty="0">
                          <a:effectLst/>
                        </a:rPr>
                        <a:t>i</a:t>
                      </a:r>
                      <a:r>
                        <a:rPr lang="en-US" sz="1200" baseline="-25000" dirty="0">
                          <a:effectLst/>
                        </a:rPr>
                        <a:t>99,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Supervisors BCP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-23.30**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-44.49**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-21.74***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-27.99***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-13.38***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-16.68***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(9.02)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(6.95)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(9.92)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(9.21)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(4.46)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(6.37)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Capital Adequacy 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130.35**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141.33***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77.82***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82.60***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92.63***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94.20***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(8.56)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(17.18)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(12.32)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(30.99)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(3.37)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(4.68)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Credit Risk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-11.02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-15.38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-9.02**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-8.38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-11.24***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-12.20**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(15.04)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(31.18)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(5.04)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(5.18)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(3.87)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(5.39)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Concentration Risk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-2.04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-5.44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-6.58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-9.37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-5.30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-7.80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(10.43)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(20.88)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(13.74)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(27.66)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(4.28)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(6.28)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Market Risk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-25.14**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-44.31***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-15.14**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-24.21***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-30.03**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-20.50***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(11.52)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(3.78)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(3.52)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(3.78)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(3.65)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(5.59)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Liquidity Risk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-33.14***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-30.28***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-23.10***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-20.11***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-30.74***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-36.97***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(14.50)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(6.04)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(7.10)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(4.04)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(6.12)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(9.11)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Operational Risk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-11.55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-12.85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-12.15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-9.15**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-11.39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-8.41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(13.63)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(29.45)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(9.13)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(5.45)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(3.69)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(5.44)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Observations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3,082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3,082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34,876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34,876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6,794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6,794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</a:t>
                      </a:r>
                      <a:r>
                        <a:rPr lang="en-US" sz="1200" baseline="30000" dirty="0">
                          <a:effectLst/>
                        </a:rPr>
                        <a:t>2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0.61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0.60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0.51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0.54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Adjusted R</a:t>
                      </a:r>
                      <a:r>
                        <a:rPr lang="en-US" sz="1200" baseline="30000" dirty="0">
                          <a:effectLst/>
                        </a:rPr>
                        <a:t>2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0.61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0.60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0.53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26061">
                <a:tc gridSpan="7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 Note: This table reports coefficients from difference in difference regression for Δ$CoVaR</a:t>
                      </a:r>
                      <a:r>
                        <a:rPr lang="en-US" sz="1200" baseline="30000" dirty="0">
                          <a:effectLst/>
                        </a:rPr>
                        <a:t>i</a:t>
                      </a:r>
                      <a:r>
                        <a:rPr lang="en-US" sz="1200" baseline="-25000" dirty="0">
                          <a:effectLst/>
                        </a:rPr>
                        <a:t>95,t</a:t>
                      </a:r>
                      <a:r>
                        <a:rPr lang="en-US" sz="1200" dirty="0">
                          <a:effectLst/>
                        </a:rPr>
                        <a:t> on one year lag of the BCP variables, state variables, and bank characteristics in panel A and for Δ$CoVaR</a:t>
                      </a:r>
                      <a:r>
                        <a:rPr lang="en-US" sz="1200" baseline="30000" dirty="0">
                          <a:effectLst/>
                        </a:rPr>
                        <a:t>i</a:t>
                      </a:r>
                      <a:r>
                        <a:rPr lang="en-US" sz="1200" baseline="-25000" dirty="0">
                          <a:effectLst/>
                        </a:rPr>
                        <a:t>99,t</a:t>
                      </a:r>
                      <a:r>
                        <a:rPr lang="en-US" sz="1200" dirty="0">
                          <a:effectLst/>
                        </a:rPr>
                        <a:t> in panel B.  Each regression has a panel of firms.  Newey-west standard errors allowing for up to five periods of autocorrelation are displayed in parentheses *p&lt;0.1;**p&lt;0.05;***p&lt;0.01.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4844" marR="4484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6084168" y="930857"/>
            <a:ext cx="2880321" cy="1706055"/>
            <a:chOff x="6228184" y="786841"/>
            <a:chExt cx="2880321" cy="1706055"/>
          </a:xfrm>
        </p:grpSpPr>
        <p:sp>
          <p:nvSpPr>
            <p:cNvPr id="6" name="TextBox 5"/>
            <p:cNvSpPr txBox="1"/>
            <p:nvPr/>
          </p:nvSpPr>
          <p:spPr>
            <a:xfrm>
              <a:off x="6228184" y="786841"/>
              <a:ext cx="2880321" cy="73866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400" i="1" dirty="0" smtClean="0"/>
                <a:t>1640 (20*82.60) bps of quarterly market equity losses at original BCP scale</a:t>
              </a:r>
              <a:endParaRPr lang="en-GB" sz="1400" i="1" dirty="0"/>
            </a:p>
          </p:txBody>
        </p:sp>
        <p:cxnSp>
          <p:nvCxnSpPr>
            <p:cNvPr id="7" name="Straight Arrow Connector 6"/>
            <p:cNvCxnSpPr>
              <a:stCxn id="6" idx="2"/>
            </p:cNvCxnSpPr>
            <p:nvPr/>
          </p:nvCxnSpPr>
          <p:spPr>
            <a:xfrm flipH="1">
              <a:off x="6588225" y="1525505"/>
              <a:ext cx="1080120" cy="967391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6760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Concluding 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noProof="0" dirty="0" smtClean="0"/>
              <a:t>Overall </a:t>
            </a:r>
            <a:r>
              <a:rPr lang="en-GB" noProof="0" dirty="0"/>
              <a:t>there is evidence that </a:t>
            </a:r>
            <a:r>
              <a:rPr lang="en-GB" noProof="0" dirty="0" smtClean="0"/>
              <a:t>compliance has </a:t>
            </a:r>
            <a:r>
              <a:rPr lang="en-GB" noProof="0" dirty="0" smtClean="0"/>
              <a:t>positive predictive </a:t>
            </a:r>
            <a:r>
              <a:rPr lang="en-GB" noProof="0" dirty="0"/>
              <a:t>effect on systemic risk</a:t>
            </a:r>
            <a:r>
              <a:rPr lang="en-GB" noProof="0" dirty="0" smtClean="0"/>
              <a:t>.</a:t>
            </a:r>
          </a:p>
          <a:p>
            <a:r>
              <a:rPr lang="en-GB" dirty="0" smtClean="0"/>
              <a:t>This effect is most prominent in the North American system equating to 6.26% of quarterly market equity return losses. </a:t>
            </a:r>
            <a:endParaRPr lang="en-GB" noProof="0" dirty="0"/>
          </a:p>
          <a:p>
            <a:r>
              <a:rPr lang="en-GB" noProof="0" dirty="0" smtClean="0"/>
              <a:t>Encouragingly what supervisors are doing reduces systemic risk</a:t>
            </a:r>
            <a:endParaRPr lang="en-GB" noProof="0" dirty="0"/>
          </a:p>
          <a:p>
            <a:r>
              <a:rPr lang="en-GB" noProof="0" dirty="0" smtClean="0"/>
              <a:t>Banks’ BCP compliance increases systemic</a:t>
            </a:r>
            <a:r>
              <a:rPr lang="en-GB" dirty="0" smtClean="0"/>
              <a:t> risk and is driving by capital adequacy policies</a:t>
            </a:r>
            <a:endParaRPr lang="en-GB" noProof="0" dirty="0"/>
          </a:p>
          <a:p>
            <a:r>
              <a:rPr lang="en-GB" noProof="0" dirty="0"/>
              <a:t>This latter finding </a:t>
            </a:r>
            <a:r>
              <a:rPr lang="en-GB" dirty="0" smtClean="0"/>
              <a:t>suggests </a:t>
            </a:r>
            <a:r>
              <a:rPr lang="en-GB" dirty="0"/>
              <a:t>that capital regulation based on a bank’s own risk can have the unintended consequence of extenuating systemic </a:t>
            </a:r>
            <a:r>
              <a:rPr lang="en-GB" dirty="0" smtClean="0"/>
              <a:t>risk (Acharya ,2009</a:t>
            </a:r>
            <a:r>
              <a:rPr lang="en-GB" dirty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907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80728"/>
            <a:ext cx="7797398" cy="5196235"/>
          </a:xfrm>
        </p:spPr>
      </p:pic>
    </p:spTree>
    <p:extLst>
      <p:ext uri="{BB962C8B-B14F-4D97-AF65-F5344CB8AC3E}">
        <p14:creationId xmlns:p14="http://schemas.microsoft.com/office/powerpoint/2010/main" val="52454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dirty="0"/>
              <a:t>Dynamic </a:t>
            </a:r>
            <a:r>
              <a:rPr lang="en-GB" noProof="0" dirty="0" err="1" smtClean="0"/>
              <a:t>DiD</a:t>
            </a:r>
            <a:r>
              <a:rPr lang="en-GB" noProof="0" dirty="0" smtClean="0"/>
              <a:t> Regression</a:t>
            </a:r>
            <a:endParaRPr lang="en-GB" noProof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GB" sz="1600" noProof="0" dirty="0"/>
                  <a:t>BCP assessment are applied to different countries at different points in time.</a:t>
                </a:r>
              </a:p>
              <a:p>
                <a:r>
                  <a:rPr lang="en-GB" sz="1600" noProof="0" dirty="0"/>
                  <a:t>Multiple groups and time periods allows us to examine the effects  of  BCP compliance by applying a general framework </a:t>
                </a:r>
                <a:r>
                  <a:rPr lang="en-GB" sz="1600" noProof="0" dirty="0" err="1"/>
                  <a:t>DiD</a:t>
                </a:r>
                <a:r>
                  <a:rPr lang="en-GB" sz="1600" noProof="0" dirty="0"/>
                  <a:t> introduced by Bertrand et  al (2004).</a:t>
                </a:r>
              </a:p>
              <a:p>
                <a:r>
                  <a:rPr lang="en-GB" sz="1600" noProof="0" dirty="0"/>
                  <a:t>Furthermore we use a forward  looking specification to better understand the (countercyclical) macro prudential policy implications. </a:t>
                </a:r>
              </a:p>
              <a:p>
                <a:r>
                  <a:rPr lang="en-GB" sz="1600" noProof="0" dirty="0"/>
                  <a:t>This specification captures the stylised fact that systemic risk is building up in the background, especially during low volatility periods.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∆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$</m:t>
                        </m:r>
                      </m:sup>
                    </m:sSup>
                    <m:sSubSup>
                      <m:sSubSupPr>
                        <m:ctrlPr>
                          <a:rPr lang="en-US" sz="1600" i="1">
                            <a:latin typeface="Cambria Math" charset="0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𝐶𝑜𝑉𝑎𝑅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1600" i="1">
                            <a:latin typeface="Cambria Math" charset="0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𝑉𝑎𝑅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r>
                      <a:rPr lang="en-US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𝛿</m:t>
                    </m:r>
                    <m:sSub>
                      <m:sSubPr>
                        <m:ctrlPr>
                          <a:rPr lang="en-US" sz="16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𝐵𝐶𝑃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𝜸</m:t>
                    </m:r>
                    <m:sSub>
                      <m:sSubPr>
                        <m:ctrlPr>
                          <a:rPr lang="en-US" sz="1600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  <m:r>
                      <a:rPr lang="en-US" sz="1600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𝝎</m:t>
                    </m:r>
                    <m:sSubSup>
                      <m:sSubSupPr>
                        <m:ctrlPr>
                          <a:rPr lang="en-US" sz="1600" b="1" i="1">
                            <a:latin typeface="Cambria Math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  <m:sup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𝒔𝒚𝒔</m:t>
                        </m:r>
                      </m:sup>
                    </m:sSubSup>
                    <m:r>
                      <a:rPr lang="en-US" sz="1600" b="1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GB" sz="1400" noProof="0" dirty="0"/>
              </a:p>
              <a:p>
                <a:r>
                  <a:rPr lang="en-GB" sz="1400" noProof="0" dirty="0"/>
                  <a:t>Where </a:t>
                </a:r>
                <a:r>
                  <a:rPr lang="en-GB" sz="1400" noProof="0" dirty="0" err="1"/>
                  <a:t>i</a:t>
                </a:r>
                <a:r>
                  <a:rPr lang="en-GB" sz="1400" noProof="0" dirty="0"/>
                  <a:t> indexes individual banks, j indexes countries, sys indexes system, and t indexes quarters.</a:t>
                </a:r>
              </a:p>
              <a:p>
                <a:pPr lvl="1"/>
                <a:r>
                  <a:rPr lang="en-GB" sz="1400" noProof="0" dirty="0"/>
                  <a:t>group/time period covariate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noProof="0"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 noProof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𝐵𝐶𝑃</m:t>
                        </m:r>
                      </m:e>
                      <m:sub>
                        <m:r>
                          <a:rPr lang="en-GB" sz="1400" i="1" noProof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GB" sz="1400" i="1" noProof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GB" sz="1400" i="1" noProof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GB" sz="1400" i="1" noProof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−4</m:t>
                        </m:r>
                      </m:sub>
                    </m:sSub>
                  </m:oMath>
                </a14:m>
                <a:r>
                  <a:rPr lang="en-GB" sz="1400" noProof="0" dirty="0"/>
                  <a:t>)</a:t>
                </a:r>
              </a:p>
              <a:p>
                <a:pPr lvl="1"/>
                <a:r>
                  <a:rPr lang="en-GB" sz="1400" noProof="0" dirty="0"/>
                  <a:t>Bank specific controls for systemic risk drivers (leverage, size, and maturity mismatch and Boom indicator)</a:t>
                </a:r>
              </a:p>
              <a:p>
                <a14:m>
                  <m:oMath xmlns:m="http://schemas.openxmlformats.org/officeDocument/2006/math">
                    <m:r>
                      <a:rPr lang="en-GB" sz="1600" b="1" i="1" noProof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𝜹</m:t>
                    </m:r>
                  </m:oMath>
                </a14:m>
                <a:r>
                  <a:rPr lang="en-GB" sz="1600" b="1" noProof="0" dirty="0"/>
                  <a:t> captures the sensitivity of bank systemic risk to BCP compliance.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309" t="-980" r="-232" b="-1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301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Systemic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noProof="0" dirty="0"/>
              <a:t>Systemic risk has two economic components: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noProof="0" dirty="0"/>
              <a:t>Volatility paradox</a:t>
            </a:r>
            <a:r>
              <a:rPr lang="en-GB" noProof="0" dirty="0"/>
              <a:t>: a build up of background risk in times of credit boom when contemporaneous risk is low (time series component)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noProof="0" dirty="0" err="1"/>
              <a:t>Spillover</a:t>
            </a:r>
            <a:r>
              <a:rPr lang="en-GB" b="1" noProof="0" dirty="0"/>
              <a:t> effects:</a:t>
            </a:r>
            <a:r>
              <a:rPr lang="en-GB" noProof="0" dirty="0"/>
              <a:t> the amplification of adverse shocks in times of crisis (cross sectional component)</a:t>
            </a:r>
          </a:p>
          <a:p>
            <a:r>
              <a:rPr lang="en-GB" noProof="0" dirty="0"/>
              <a:t>Contemporaneous measures of systemic risk will only capture 2 </a:t>
            </a:r>
          </a:p>
          <a:p>
            <a:r>
              <a:rPr lang="en-GB" noProof="0" dirty="0"/>
              <a:t>Regulation that relies on contemporaneous measures suffers from a </a:t>
            </a:r>
            <a:r>
              <a:rPr lang="en-GB" i="1" noProof="0" dirty="0" err="1"/>
              <a:t>procyclicality</a:t>
            </a:r>
            <a:r>
              <a:rPr lang="en-GB" i="1" noProof="0" dirty="0"/>
              <a:t> pitfall.</a:t>
            </a:r>
          </a:p>
          <a:p>
            <a:pPr lvl="1"/>
            <a:r>
              <a:rPr lang="en-GB" noProof="0" dirty="0"/>
              <a:t>Unnecessarily tight after period of adverse shock. </a:t>
            </a:r>
          </a:p>
          <a:p>
            <a:pPr lvl="1"/>
            <a:r>
              <a:rPr lang="en-GB" noProof="0" dirty="0"/>
              <a:t>Unnecessarily loose in period of financial stability.</a:t>
            </a:r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5671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36986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lang="en-GB" noProof="0" dirty="0"/>
              <a:t>Today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618705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normAutofit/>
          </a:bodyPr>
          <a:lstStyle/>
          <a:p>
            <a:r>
              <a:rPr lang="en-GB" sz="3600" noProof="0" dirty="0" smtClean="0"/>
              <a:t>Motivation</a:t>
            </a:r>
          </a:p>
          <a:p>
            <a:r>
              <a:rPr lang="en-GB" sz="3600" dirty="0" smtClean="0"/>
              <a:t>Contribution</a:t>
            </a:r>
            <a:endParaRPr lang="en-GB" sz="3600" dirty="0"/>
          </a:p>
          <a:p>
            <a:r>
              <a:rPr lang="en-GB" sz="3600" noProof="0" dirty="0" smtClean="0"/>
              <a:t>Key Finding</a:t>
            </a:r>
          </a:p>
          <a:p>
            <a:r>
              <a:rPr lang="en-GB" sz="3600" dirty="0" smtClean="0"/>
              <a:t>Our Empirical </a:t>
            </a:r>
            <a:r>
              <a:rPr lang="en-GB" sz="3600" dirty="0" smtClean="0"/>
              <a:t>Design</a:t>
            </a:r>
            <a:endParaRPr lang="en-GB" sz="3600" dirty="0"/>
          </a:p>
          <a:p>
            <a:r>
              <a:rPr lang="en-GB" sz="3600" noProof="0" dirty="0" smtClean="0"/>
              <a:t>Key Findings and Discussion</a:t>
            </a:r>
            <a:endParaRPr lang="en-GB" sz="3600" noProof="0" dirty="0"/>
          </a:p>
          <a:p>
            <a:pPr lvl="0"/>
            <a:r>
              <a:rPr lang="en-GB" sz="3600" noProof="0" dirty="0"/>
              <a:t>Concluding remarks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n-GB" noProof="0" dirty="0"/>
              <a:t>In 2012 a comprehensive review of the Basel Committee on Banking Supervision’s Core principles for effective banking supervision(BCPs)sought </a:t>
            </a:r>
            <a:r>
              <a:rPr lang="en-GB" noProof="0" dirty="0" smtClean="0"/>
              <a:t>to:</a:t>
            </a:r>
            <a:endParaRPr lang="en-GB" noProof="0" dirty="0"/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GB" noProof="0" dirty="0" smtClean="0"/>
              <a:t>More effectively </a:t>
            </a:r>
            <a:r>
              <a:rPr lang="en-GB" noProof="0" dirty="0"/>
              <a:t>deal with Systemically Important Banks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noProof="0" dirty="0" smtClean="0"/>
              <a:t>Focus on systemic risk by applying </a:t>
            </a:r>
            <a:r>
              <a:rPr lang="en-GB" noProof="0" dirty="0"/>
              <a:t>a </a:t>
            </a:r>
            <a:r>
              <a:rPr lang="en-GB" noProof="0" dirty="0" smtClean="0"/>
              <a:t>macro </a:t>
            </a:r>
            <a:r>
              <a:rPr lang="en-GB" noProof="0" dirty="0"/>
              <a:t>perspective to the </a:t>
            </a:r>
            <a:r>
              <a:rPr lang="en-GB" noProof="0" dirty="0" err="1"/>
              <a:t>microprudential</a:t>
            </a:r>
            <a:r>
              <a:rPr lang="en-GB" noProof="0" dirty="0"/>
              <a:t> </a:t>
            </a:r>
            <a:r>
              <a:rPr lang="en-GB" noProof="0" dirty="0" smtClean="0"/>
              <a:t>supervision.</a:t>
            </a:r>
            <a:endParaRPr lang="en-GB" dirty="0"/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F</a:t>
            </a:r>
            <a:r>
              <a:rPr lang="en-GB" noProof="0" dirty="0" err="1" smtClean="0"/>
              <a:t>ocus</a:t>
            </a:r>
            <a:r>
              <a:rPr lang="en-GB" dirty="0"/>
              <a:t> </a:t>
            </a:r>
            <a:r>
              <a:rPr lang="en-GB" dirty="0" smtClean="0"/>
              <a:t>on </a:t>
            </a:r>
            <a:r>
              <a:rPr lang="en-GB" noProof="0" dirty="0" smtClean="0"/>
              <a:t>reducing </a:t>
            </a:r>
            <a:r>
              <a:rPr lang="en-GB" noProof="0" dirty="0"/>
              <a:t>both the probability and impact of a bank failure. </a:t>
            </a:r>
            <a:endParaRPr lang="en-GB" noProof="0" dirty="0" smtClean="0"/>
          </a:p>
          <a:p>
            <a:pPr>
              <a:spcAft>
                <a:spcPts val="600"/>
              </a:spcAft>
            </a:pPr>
            <a:r>
              <a:rPr lang="en-GB" dirty="0"/>
              <a:t>Horvath and Wagner (2017) argue that the systemic effect of countercyclical capital requirements is ambiguous.</a:t>
            </a:r>
          </a:p>
          <a:p>
            <a:r>
              <a:rPr lang="en-GB" dirty="0" err="1"/>
              <a:t>Danielsson</a:t>
            </a:r>
            <a:r>
              <a:rPr lang="en-GB" dirty="0"/>
              <a:t> (2002) critiqued Basel II capital policies as suffering from the fallacy of </a:t>
            </a:r>
            <a:r>
              <a:rPr lang="en-GB" dirty="0" smtClean="0"/>
              <a:t>composition. </a:t>
            </a:r>
          </a:p>
          <a:p>
            <a:pPr lvl="1"/>
            <a:r>
              <a:rPr lang="en-GB" dirty="0"/>
              <a:t>R</a:t>
            </a:r>
            <a:r>
              <a:rPr lang="en-GB" dirty="0" smtClean="0"/>
              <a:t>isk </a:t>
            </a:r>
            <a:r>
              <a:rPr lang="en-GB" dirty="0"/>
              <a:t>is endogenous to the system while nonetheless appearing exogenous to individual firm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837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Contribution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noProof="0" dirty="0"/>
              <a:t>We contribute to the on-going policy debate by assessing </a:t>
            </a:r>
            <a:r>
              <a:rPr lang="en-GB" noProof="0" dirty="0" smtClean="0"/>
              <a:t>whether international regulatory compliance </a:t>
            </a:r>
            <a:r>
              <a:rPr lang="en-GB" dirty="0" smtClean="0"/>
              <a:t>predicts</a:t>
            </a:r>
            <a:r>
              <a:rPr lang="en-GB" noProof="0" dirty="0" smtClean="0"/>
              <a:t> </a:t>
            </a:r>
            <a:r>
              <a:rPr lang="en-GB" noProof="0" dirty="0"/>
              <a:t>systemic risk</a:t>
            </a:r>
            <a:r>
              <a:rPr lang="en-GB" noProof="0" dirty="0" smtClean="0"/>
              <a:t>.</a:t>
            </a:r>
          </a:p>
          <a:p>
            <a:pPr lvl="1"/>
            <a:r>
              <a:rPr lang="en-US" dirty="0"/>
              <a:t>We focus specifically on the adoption of international capital standards and the Basel Core Principles for Effective Bank Supervision (BCP</a:t>
            </a:r>
            <a:r>
              <a:rPr lang="en-US" dirty="0" smtClean="0"/>
              <a:t>).</a:t>
            </a:r>
            <a:endParaRPr lang="en-GB" noProof="0" dirty="0"/>
          </a:p>
          <a:p>
            <a:r>
              <a:rPr lang="en-GB" dirty="0" smtClean="0"/>
              <a:t>We further disaggregate the systemic risk consequence of regulatory compliance into:</a:t>
            </a:r>
          </a:p>
          <a:p>
            <a:pPr marL="514350" indent="-514350">
              <a:buFont typeface="+mj-lt"/>
              <a:buAutoNum type="arabicPeriod"/>
            </a:pPr>
            <a:r>
              <a:rPr lang="en-GB" noProof="0" dirty="0" smtClean="0"/>
              <a:t>Supervisors actions.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Banks actions.</a:t>
            </a:r>
          </a:p>
          <a:p>
            <a:r>
              <a:rPr lang="en-GB" noProof="0" dirty="0" smtClean="0"/>
              <a:t>We </a:t>
            </a:r>
            <a:r>
              <a:rPr lang="en-GB" noProof="0" dirty="0"/>
              <a:t>evaluate how compliance with BCP </a:t>
            </a:r>
            <a:r>
              <a:rPr lang="en-GB" noProof="0" dirty="0" smtClean="0"/>
              <a:t>predicts </a:t>
            </a:r>
            <a:r>
              <a:rPr lang="en-GB" noProof="0" dirty="0"/>
              <a:t>systemic risk of </a:t>
            </a:r>
            <a:r>
              <a:rPr lang="en-GB" dirty="0" smtClean="0"/>
              <a:t>993</a:t>
            </a:r>
            <a:r>
              <a:rPr lang="en-GB" noProof="0" dirty="0" smtClean="0"/>
              <a:t> </a:t>
            </a:r>
            <a:r>
              <a:rPr lang="en-GB" noProof="0" dirty="0"/>
              <a:t>publicly listed banks from North America and Europe over the period </a:t>
            </a:r>
            <a:r>
              <a:rPr lang="en-GB" noProof="0" dirty="0" smtClean="0"/>
              <a:t>1999-2015.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5742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Key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</a:t>
            </a:r>
            <a:r>
              <a:rPr lang="en-GB" noProof="0" dirty="0" smtClean="0"/>
              <a:t>e </a:t>
            </a:r>
            <a:r>
              <a:rPr lang="en-GB" noProof="0" dirty="0"/>
              <a:t>find </a:t>
            </a:r>
            <a:r>
              <a:rPr lang="en-GB" noProof="0" dirty="0" smtClean="0"/>
              <a:t>a positive predictive </a:t>
            </a:r>
            <a:r>
              <a:rPr lang="en-GB" noProof="0" dirty="0"/>
              <a:t>relationship between BCP compliance and systemic risk.</a:t>
            </a:r>
          </a:p>
          <a:p>
            <a:r>
              <a:rPr lang="en-GB" noProof="0" dirty="0" smtClean="0"/>
              <a:t>Encouragingly</a:t>
            </a:r>
            <a:r>
              <a:rPr lang="en-GB" noProof="0" dirty="0"/>
              <a:t>, what supervisors are doing reduces systemic risk.</a:t>
            </a:r>
          </a:p>
          <a:p>
            <a:r>
              <a:rPr lang="en-GB" dirty="0"/>
              <a:t>Surprisingly, what supervisors want banks to do increases systemic risk.</a:t>
            </a:r>
          </a:p>
          <a:p>
            <a:r>
              <a:rPr lang="en-GB" noProof="0" dirty="0"/>
              <a:t>The latter findings is driven by capital adequacy compliance.</a:t>
            </a:r>
          </a:p>
        </p:txBody>
      </p:sp>
    </p:spTree>
    <p:extLst>
      <p:ext uri="{BB962C8B-B14F-4D97-AF65-F5344CB8AC3E}">
        <p14:creationId xmlns:p14="http://schemas.microsoft.com/office/powerpoint/2010/main" val="90475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Our Empirical Design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GB" dirty="0" smtClean="0"/>
                  <a:t>We</a:t>
                </a:r>
                <a:r>
                  <a:rPr lang="en-GB" noProof="0" dirty="0" smtClean="0"/>
                  <a:t> create annual aggregate % compliance scores and disaggregated scores for banks and supervisors actions for 25 country over the period </a:t>
                </a:r>
                <a:r>
                  <a:rPr lang="en-GB" noProof="0" dirty="0" smtClean="0"/>
                  <a:t>1999-2015</a:t>
                </a:r>
                <a:r>
                  <a:rPr lang="en-GB" noProof="0" dirty="0" smtClean="0"/>
                  <a:t>. </a:t>
                </a:r>
                <a:endParaRPr lang="en-GB" noProof="0" dirty="0"/>
              </a:p>
              <a:p>
                <a:r>
                  <a:rPr lang="en-GB" noProof="0" dirty="0" smtClean="0"/>
                  <a:t>Systemic risk is measured using a time-varying version of </a:t>
                </a:r>
                <a:r>
                  <a:rPr lang="en-GB" b="1" noProof="0" dirty="0"/>
                  <a:t>Conditional Value at Risk </a:t>
                </a:r>
                <a:r>
                  <a:rPr lang="en-GB" noProof="0" dirty="0"/>
                  <a:t>introduced by Adrian and </a:t>
                </a:r>
                <a:r>
                  <a:rPr lang="en-GB" noProof="0" dirty="0" err="1"/>
                  <a:t>Brunnermeier</a:t>
                </a:r>
                <a:r>
                  <a:rPr lang="en-GB" noProof="0" dirty="0"/>
                  <a:t> (2016)</a:t>
                </a:r>
                <a:r>
                  <a:rPr lang="en-GB" b="1" noProof="0" dirty="0"/>
                  <a:t> </a:t>
                </a:r>
                <a:endParaRPr lang="en-GB" dirty="0"/>
              </a:p>
              <a:p>
                <a:r>
                  <a:rPr lang="en-GB" dirty="0" smtClean="0"/>
                  <a:t>The precedent sensitivity </a:t>
                </a:r>
                <a:r>
                  <a:rPr lang="en-GB" dirty="0"/>
                  <a:t>of systemic risk to BCP compliance is assessed using a dynamic Difference in Difference framework</a:t>
                </a:r>
                <a:r>
                  <a:rPr lang="en-GB" dirty="0" smtClean="0"/>
                  <a:t>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∆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$</m:t>
                        </m:r>
                      </m:sup>
                    </m:sSup>
                    <m:sSubSup>
                      <m:sSubSupPr>
                        <m:ctrlPr>
                          <a:rPr lang="en-US" sz="2400" i="1">
                            <a:latin typeface="Cambria Math" charset="0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𝐶𝑜𝑉𝑎𝑅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400" i="1">
                            <a:latin typeface="Cambria Math" charset="0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𝑉𝑎𝑅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𝛿</m:t>
                    </m:r>
                    <m:sSub>
                      <m:sSubPr>
                        <m:ctrlPr>
                          <a:rPr lang="en-US" sz="24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𝐵𝐶𝑃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𝜸</m:t>
                    </m:r>
                    <m:sSub>
                      <m:sSubPr>
                        <m:ctrlPr>
                          <a:rPr lang="en-US" sz="2400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  <m:r>
                      <a:rPr lang="en-US" sz="2400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𝝎</m:t>
                    </m:r>
                    <m:sSubSup>
                      <m:sSubSupPr>
                        <m:ctrlPr>
                          <a:rPr lang="en-US" sz="2400" b="1" i="1">
                            <a:latin typeface="Cambria Math" charset="0"/>
                          </a:rPr>
                        </m:ctrlPr>
                      </m:sSubSup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  <m:sup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𝒔𝒚𝒔</m:t>
                        </m:r>
                      </m:sup>
                    </m:sSubSup>
                    <m:r>
                      <a:rPr lang="en-US" sz="2400" b="1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1961" r="-7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246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Our Empirical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400" dirty="0"/>
              <a:t>Three systems are defined to estimate systemic risk and empirical test the above relationship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1800" dirty="0"/>
              <a:t>A system of systemically important banks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1800" dirty="0"/>
              <a:t>A system of North American banks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1800" dirty="0"/>
              <a:t>A system of European Banks </a:t>
            </a:r>
            <a:endParaRPr lang="en-GB" sz="1800" dirty="0" smtClean="0"/>
          </a:p>
          <a:p>
            <a:r>
              <a:rPr lang="en-GB" sz="2400" dirty="0" smtClean="0"/>
              <a:t>Systemic </a:t>
            </a:r>
            <a:r>
              <a:rPr lang="en-GB" sz="2400" dirty="0" smtClean="0"/>
              <a:t>risk is estimate weekly using all publicly listed financial institutions in each system for the longest possible period that reliable data is available; 1990-2016.</a:t>
            </a:r>
          </a:p>
          <a:p>
            <a:r>
              <a:rPr lang="en-GB" sz="2400" noProof="0" dirty="0" smtClean="0"/>
              <a:t>Systemic risk is then aggregated to the quarterly level and matched with firm characteristics and BCP </a:t>
            </a:r>
            <a:r>
              <a:rPr lang="en-GB" sz="2400" dirty="0" smtClean="0"/>
              <a:t>scores</a:t>
            </a:r>
            <a:r>
              <a:rPr lang="en-GB" sz="2400" noProof="0" dirty="0" smtClean="0"/>
              <a:t>.</a:t>
            </a:r>
            <a:endParaRPr lang="en-GB" sz="2400" noProof="0" dirty="0" smtClean="0"/>
          </a:p>
          <a:p>
            <a:r>
              <a:rPr lang="en-GB" sz="2400" dirty="0"/>
              <a:t>To control of the changing nature of our unbalanced panel over the period we use a portfolio </a:t>
            </a:r>
            <a:r>
              <a:rPr lang="en-GB" sz="2400" dirty="0" smtClean="0"/>
              <a:t>sort as per Adrian and </a:t>
            </a:r>
            <a:r>
              <a:rPr lang="en-GB" sz="2400" dirty="0" err="1" smtClean="0"/>
              <a:t>Brunnermeier</a:t>
            </a:r>
            <a:r>
              <a:rPr lang="en-GB" sz="2400" dirty="0" smtClean="0"/>
              <a:t> (2008)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6337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noProof="0" dirty="0" smtClean="0"/>
              <a:t>Daily </a:t>
            </a:r>
            <a:r>
              <a:rPr lang="en-GB" noProof="0" dirty="0"/>
              <a:t>equity price </a:t>
            </a:r>
            <a:r>
              <a:rPr lang="en-GB" noProof="0" dirty="0" smtClean="0"/>
              <a:t>data, </a:t>
            </a:r>
            <a:r>
              <a:rPr lang="en-GB" noProof="0" dirty="0"/>
              <a:t>and quarterly balance sheet data for period </a:t>
            </a:r>
            <a:r>
              <a:rPr lang="en-GB" noProof="0" dirty="0" smtClean="0"/>
              <a:t>1993-2015 are sourced from Bloomberg.</a:t>
            </a:r>
          </a:p>
          <a:p>
            <a:r>
              <a:rPr lang="en-US" dirty="0"/>
              <a:t>The macroeconomic state variables are collected from Thomson Reuters </a:t>
            </a:r>
            <a:r>
              <a:rPr lang="en-US" dirty="0" err="1"/>
              <a:t>Datastream</a:t>
            </a:r>
            <a:r>
              <a:rPr lang="en-US" dirty="0"/>
              <a:t>. </a:t>
            </a:r>
            <a:endParaRPr lang="en-GB" noProof="0" dirty="0" smtClean="0"/>
          </a:p>
          <a:p>
            <a:r>
              <a:rPr lang="en-US" dirty="0"/>
              <a:t>The principal variable of interest, BCP compliance, is derived from the IMF and World Bank Basel Core Financial Sector Assessment Program (FSAP) database. </a:t>
            </a:r>
            <a:endParaRPr lang="en-US" dirty="0" smtClean="0"/>
          </a:p>
          <a:p>
            <a:r>
              <a:rPr lang="en-GB" noProof="0" dirty="0" smtClean="0"/>
              <a:t>After </a:t>
            </a:r>
            <a:r>
              <a:rPr lang="en-GB" noProof="0" dirty="0"/>
              <a:t>a number of sanity filters we have an unbalanced panel of </a:t>
            </a:r>
            <a:r>
              <a:rPr lang="en-GB" noProof="0" dirty="0" smtClean="0"/>
              <a:t>993 </a:t>
            </a:r>
            <a:r>
              <a:rPr lang="en-GB" noProof="0" dirty="0"/>
              <a:t>banks over a 1719 week period</a:t>
            </a:r>
          </a:p>
          <a:p>
            <a:r>
              <a:rPr lang="en-GB" noProof="0" dirty="0"/>
              <a:t>Importantly this includes the publicly </a:t>
            </a:r>
            <a:r>
              <a:rPr lang="en-GB" noProof="0" dirty="0" smtClean="0"/>
              <a:t>quoted global and domestic systemically important financial institutions </a:t>
            </a:r>
            <a:r>
              <a:rPr lang="en-GB" noProof="0" dirty="0"/>
              <a:t>identified by the FSB and EBA in the last three years.</a:t>
            </a:r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8403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Summary Statistics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883676"/>
              </p:ext>
            </p:extLst>
          </p:nvPr>
        </p:nvGraphicFramePr>
        <p:xfrm>
          <a:off x="179513" y="1340768"/>
          <a:ext cx="8856983" cy="47995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9363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40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540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540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5312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5312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5312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5312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5312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5312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139717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2438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Systemically Important Banks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European Banks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North American Banks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23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Variables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Mean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Std Dev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Obs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Mean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Std Dev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Obs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Mean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Std Dev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Obs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23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Δ</a:t>
                      </a:r>
                      <a:r>
                        <a:rPr lang="en-US" sz="1000" baseline="30000" dirty="0">
                          <a:effectLst/>
                        </a:rPr>
                        <a:t>$</a:t>
                      </a:r>
                      <a:r>
                        <a:rPr lang="en-US" sz="1000" dirty="0">
                          <a:effectLst/>
                        </a:rPr>
                        <a:t>CoVaR</a:t>
                      </a:r>
                      <a:r>
                        <a:rPr lang="en-US" sz="1000" baseline="30000" dirty="0">
                          <a:effectLst/>
                        </a:rPr>
                        <a:t>i</a:t>
                      </a:r>
                      <a:r>
                        <a:rPr lang="en-US" sz="1000" baseline="-25000" dirty="0">
                          <a:effectLst/>
                        </a:rPr>
                        <a:t>95,t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1173.85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2250.78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4378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264.29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1276.09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7828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137.14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789.93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39509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9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Δ</a:t>
                      </a:r>
                      <a:r>
                        <a:rPr lang="en-US" sz="1000" baseline="30000" dirty="0">
                          <a:effectLst/>
                        </a:rPr>
                        <a:t>$</a:t>
                      </a:r>
                      <a:r>
                        <a:rPr lang="en-US" sz="1000" dirty="0">
                          <a:effectLst/>
                        </a:rPr>
                        <a:t>CoVaR</a:t>
                      </a:r>
                      <a:r>
                        <a:rPr lang="en-US" sz="1000" baseline="30000" dirty="0">
                          <a:effectLst/>
                        </a:rPr>
                        <a:t>i</a:t>
                      </a:r>
                      <a:r>
                        <a:rPr lang="en-US" sz="1000" baseline="-25000" dirty="0">
                          <a:effectLst/>
                        </a:rPr>
                        <a:t>99,t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2320.44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4542.14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4378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370.18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1695.82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7828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290.92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1696.42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39509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9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VaR</a:t>
                      </a:r>
                      <a:r>
                        <a:rPr lang="en-US" sz="1000" baseline="30000" dirty="0">
                          <a:effectLst/>
                        </a:rPr>
                        <a:t>i</a:t>
                      </a:r>
                      <a:r>
                        <a:rPr lang="en-US" sz="1000" baseline="-25000" dirty="0">
                          <a:effectLst/>
                        </a:rPr>
                        <a:t>95,t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45.52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24.12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4496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48.39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21.57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8273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26.8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14.8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40430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9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r>
                        <a:rPr lang="en-US" sz="1000" baseline="30000">
                          <a:effectLst/>
                        </a:rPr>
                        <a:t>i</a:t>
                      </a:r>
                      <a:r>
                        <a:rPr lang="en-US" sz="1000" baseline="-25000">
                          <a:effectLst/>
                        </a:rPr>
                        <a:t>99,t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80.34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37.31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4496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76.62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25.56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8273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59.54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29.47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40430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9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Leverage %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92.76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3.15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4496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7.58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3.77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8273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10.45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7.41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40430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9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Size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1.10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0.19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4487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0.83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0.21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8184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0.63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0.24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40194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19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Maturity Mismatch %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13.66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11.40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4496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0.13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0.10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8273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0.05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0.07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40430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19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Boom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0.87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4.29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4496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1.02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3.68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8273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0.76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4.01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40430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19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Overall BCP %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12.59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7.74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318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18.97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9.41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879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5.26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0.02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2257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19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Supervisors BCP %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15.30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8.51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318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20.92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10.96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879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6.08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0.62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2257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19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Banks BCP %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17.92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7.85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318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19.8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11.4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879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18.59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2.64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2257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19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Capital Adequacy BCP %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23.14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7.29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318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24.02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8.02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879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2257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519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Credit Risk BCP %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23.08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7.23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318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27.52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9.70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879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2257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519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Concentration Risk BCP %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31.26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9.94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318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30.79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10.35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879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39.50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3.12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2257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519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Market Risk BCP %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25.85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11.11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318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29.35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12.03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879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21.50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9.37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2257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519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Liquidity Risk BCP %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29.12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9.98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318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26.17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9.64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879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38.58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5.13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2257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519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Operational Risk BCP %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23.90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9.66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318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31.17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13.94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879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0.2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2257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496" y="6237312"/>
            <a:ext cx="9145016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100" dirty="0"/>
              <a:t>Note: The table reports statistics of the quarterly variables used in the </a:t>
            </a:r>
            <a:r>
              <a:rPr lang="en-GB" sz="1100" i="1" dirty="0" err="1"/>
              <a:t>Δ$CoVaR</a:t>
            </a:r>
            <a:r>
              <a:rPr lang="en-GB" sz="1100" i="1" dirty="0"/>
              <a:t> </a:t>
            </a:r>
            <a:r>
              <a:rPr lang="en-GB" sz="1100" dirty="0"/>
              <a:t>used in the dynamic </a:t>
            </a:r>
            <a:r>
              <a:rPr lang="en-GB" sz="1100" dirty="0" err="1"/>
              <a:t>DiD</a:t>
            </a:r>
            <a:r>
              <a:rPr lang="en-GB" sz="1100" i="1" dirty="0"/>
              <a:t> </a:t>
            </a:r>
            <a:r>
              <a:rPr lang="en-GB" sz="1100" dirty="0"/>
              <a:t>regressions. The data spans 1990:Q1-2015:Q4 and covers 993 banks, 209 in Europe and 784 in North America. </a:t>
            </a:r>
            <a:r>
              <a:rPr lang="en-GB" sz="1100" i="1" dirty="0" err="1"/>
              <a:t>VaR</a:t>
            </a:r>
            <a:r>
              <a:rPr lang="en-GB" sz="1100" i="1" baseline="30000" dirty="0" err="1"/>
              <a:t>i</a:t>
            </a:r>
            <a:r>
              <a:rPr lang="en-GB" sz="1100" i="1" baseline="-25000" dirty="0" err="1"/>
              <a:t>q,t</a:t>
            </a:r>
            <a:r>
              <a:rPr lang="en-GB" sz="1100" i="1" baseline="-25000" dirty="0"/>
              <a:t> </a:t>
            </a:r>
            <a:r>
              <a:rPr lang="en-GB" sz="1100" dirty="0"/>
              <a:t>is expressed in quarterly percent.  </a:t>
            </a:r>
            <a:r>
              <a:rPr lang="en-GB" sz="1100" i="1" dirty="0" err="1"/>
              <a:t>Δ$CoVaR</a:t>
            </a:r>
            <a:r>
              <a:rPr lang="en-GB" sz="1100" i="1" baseline="30000" dirty="0" err="1"/>
              <a:t>i</a:t>
            </a:r>
            <a:r>
              <a:rPr lang="en-GB" sz="1100" i="1" baseline="-25000" dirty="0" err="1"/>
              <a:t>q,t</a:t>
            </a:r>
            <a:r>
              <a:rPr lang="en-GB" sz="1100" dirty="0"/>
              <a:t> is </a:t>
            </a:r>
            <a:r>
              <a:rPr lang="en-GB" sz="1100" dirty="0" smtClean="0"/>
              <a:t>normalised </a:t>
            </a:r>
            <a:r>
              <a:rPr lang="en-GB" sz="1100" dirty="0"/>
              <a:t>by the cross sectional average of market equity each quarter and is expressed in quarterly basis points.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51294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nturyG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nturyG" id="{2DE2B916-53F0-D848-857D-DCC1A83B94A0}" vid="{8AEFBD64-2A8E-4B41-8408-CB5B9BEBB1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CenturyG</Template>
  <TotalTime>7733</TotalTime>
  <Words>2214</Words>
  <Application>Microsoft Macintosh PowerPoint</Application>
  <PresentationFormat>On-screen Show (4:3)</PresentationFormat>
  <Paragraphs>600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Cambria Math</vt:lpstr>
      <vt:lpstr>Century Gothic</vt:lpstr>
      <vt:lpstr>Arial</vt:lpstr>
      <vt:lpstr>CenturyG</vt:lpstr>
      <vt:lpstr>Unintended Systemic Risk Consequences of Regulatory Compliance</vt:lpstr>
      <vt:lpstr>Today</vt:lpstr>
      <vt:lpstr>Motivation</vt:lpstr>
      <vt:lpstr>Contribution</vt:lpstr>
      <vt:lpstr>Key Findings</vt:lpstr>
      <vt:lpstr>Our Empirical Design</vt:lpstr>
      <vt:lpstr>Our Empirical Design</vt:lpstr>
      <vt:lpstr>Sample</vt:lpstr>
      <vt:lpstr>Summary Statistics</vt:lpstr>
      <vt:lpstr>Systemically Important Banks</vt:lpstr>
      <vt:lpstr>North American Banks</vt:lpstr>
      <vt:lpstr>European Banks</vt:lpstr>
      <vt:lpstr>Bank BCP principle level Analysis</vt:lpstr>
      <vt:lpstr>Concluding Remarks</vt:lpstr>
      <vt:lpstr>PowerPoint Presentation</vt:lpstr>
      <vt:lpstr>Dynamic DiD Regression</vt:lpstr>
      <vt:lpstr>Systemic Risk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Regulatory compliance and bank profitability and efficiency</dc:title>
  <dc:creator>Barry</dc:creator>
  <cp:lastModifiedBy>Barry Quinn</cp:lastModifiedBy>
  <cp:revision>237</cp:revision>
  <dcterms:modified xsi:type="dcterms:W3CDTF">2017-08-24T11:10:44Z</dcterms:modified>
</cp:coreProperties>
</file>