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notesMasterIdLst>
    <p:notesMasterId r:id="rId12"/>
  </p:notesMasterIdLst>
  <p:sldIdLst>
    <p:sldId id="256" r:id="rId2"/>
    <p:sldId id="257" r:id="rId3"/>
    <p:sldId id="306" r:id="rId4"/>
    <p:sldId id="345" r:id="rId5"/>
    <p:sldId id="312" r:id="rId6"/>
    <p:sldId id="350" r:id="rId7"/>
    <p:sldId id="314" r:id="rId8"/>
    <p:sldId id="357" r:id="rId9"/>
    <p:sldId id="358" r:id="rId10"/>
    <p:sldId id="35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015" autoAdjust="0"/>
    <p:restoredTop sz="94444" autoAdjust="0"/>
  </p:normalViewPr>
  <p:slideViewPr>
    <p:cSldViewPr>
      <p:cViewPr varScale="1">
        <p:scale>
          <a:sx n="108" d="100"/>
          <a:sy n="108" d="100"/>
        </p:scale>
        <p:origin x="1128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50944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96E998-3500-4DBA-9B84-7C110760D8B3}" type="datetimeFigureOut">
              <a:rPr lang="en-GB" smtClean="0"/>
              <a:t>22/08/2017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11F039-1D02-43FF-BEC6-6358F1C421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38064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70D18-1D36-459B-BA60-162065A757D2}" type="datetime1">
              <a:rPr lang="en-US" smtClean="0"/>
              <a:t>8/22/2017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8DBA3-52F9-4AF4-A6A4-FA4D7DB2F99C}" type="slidenum">
              <a:rPr lang="en-GB" smtClean="0"/>
              <a:t>‹#›</a:t>
            </a:fld>
            <a:endParaRPr lang="en-GB"/>
          </a:p>
        </p:txBody>
      </p:sp>
    </p:spTree>
    <p:extLst/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3F867-FCA0-4695-A7E5-C72EFA9AA616}" type="datetime1">
              <a:rPr lang="en-US" smtClean="0"/>
              <a:t>8/22/2017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8DBA3-52F9-4AF4-A6A4-FA4D7DB2F99C}" type="slidenum">
              <a:rPr lang="en-GB" smtClean="0"/>
              <a:t>‹#›</a:t>
            </a:fld>
            <a:endParaRPr lang="en-GB"/>
          </a:p>
        </p:txBody>
      </p:sp>
    </p:spTree>
    <p:extLst/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313CD-4F02-4DAD-BA5A-E49270A185DE}" type="datetime1">
              <a:rPr lang="en-US" smtClean="0"/>
              <a:t>8/22/2017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8DBA3-52F9-4AF4-A6A4-FA4D7DB2F99C}" type="slidenum">
              <a:rPr lang="en-GB" smtClean="0"/>
              <a:t>‹#›</a:t>
            </a:fld>
            <a:endParaRPr lang="en-GB"/>
          </a:p>
        </p:txBody>
      </p:sp>
    </p:spTree>
    <p:extLst/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330FE-5505-4C1F-B860-7AC6C73A1980}" type="datetime1">
              <a:rPr lang="en-US" smtClean="0"/>
              <a:t>8/22/2017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D4F9E-5C50-4622-B20D-CDDA4BFB927B}" type="slidenum">
              <a:rPr lang="en-US" smtClean="0"/>
              <a:pPr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2D188-431C-4120-A661-E423269D34D0}" type="datetime1">
              <a:rPr lang="en-US" smtClean="0"/>
              <a:t>8/22/2017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8DBA3-52F9-4AF4-A6A4-FA4D7DB2F99C}" type="slidenum">
              <a:rPr lang="en-GB" smtClean="0"/>
              <a:t>‹#›</a:t>
            </a:fld>
            <a:endParaRPr lang="en-GB"/>
          </a:p>
        </p:txBody>
      </p:sp>
    </p:spTree>
    <p:extLst/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91A16-5E7B-4AB1-821B-C66BE0C65BAF}" type="datetime1">
              <a:rPr lang="en-US" smtClean="0"/>
              <a:t>8/22/2017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D4F9E-5C50-4622-B20D-CDDA4BFB927B}" type="slidenum">
              <a:rPr lang="en-US" smtClean="0"/>
              <a:pPr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E4ED1-816E-40B1-94D0-FFBDAEDA5B47}" type="datetime1">
              <a:rPr lang="en-US" smtClean="0"/>
              <a:t>8/22/2017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8DBA3-52F9-4AF4-A6A4-FA4D7DB2F99C}" type="slidenum">
              <a:rPr lang="en-GB" smtClean="0"/>
              <a:t>‹#›</a:t>
            </a:fld>
            <a:endParaRPr lang="en-GB"/>
          </a:p>
        </p:txBody>
      </p:sp>
    </p:spTree>
    <p:extLst/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AB45D-D17C-4249-8F18-0A750BE1FF92}" type="datetime1">
              <a:rPr lang="en-US" smtClean="0"/>
              <a:t>8/22/2017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8DBA3-52F9-4AF4-A6A4-FA4D7DB2F99C}" type="slidenum">
              <a:rPr lang="en-GB" smtClean="0"/>
              <a:t>‹#›</a:t>
            </a:fld>
            <a:endParaRPr lang="en-GB"/>
          </a:p>
        </p:txBody>
      </p:sp>
    </p:spTree>
    <p:extLst/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11102-187E-440C-BF52-F3E83D87ED5F}" type="datetime1">
              <a:rPr lang="en-US" smtClean="0"/>
              <a:t>8/22/2017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D4F9E-5C50-4622-B20D-CDDA4BFB927B}" type="slidenum">
              <a:rPr lang="en-US" smtClean="0"/>
              <a:pPr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E420D-8013-41FA-838C-A54B7D6AB189}" type="datetime1">
              <a:rPr lang="en-US" smtClean="0"/>
              <a:t>8/22/2017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8DBA3-52F9-4AF4-A6A4-FA4D7DB2F99C}" type="slidenum">
              <a:rPr lang="en-GB" smtClean="0"/>
              <a:t>‹#›</a:t>
            </a:fld>
            <a:endParaRPr lang="en-GB"/>
          </a:p>
        </p:txBody>
      </p:sp>
    </p:spTree>
    <p:extLst/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B0E5-130E-4120-93DC-D92215729818}" type="datetime1">
              <a:rPr lang="en-US" smtClean="0"/>
              <a:t>8/22/2017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8DBA3-52F9-4AF4-A6A4-FA4D7DB2F99C}" type="slidenum">
              <a:rPr lang="en-GB" smtClean="0"/>
              <a:t>‹#›</a:t>
            </a:fld>
            <a:endParaRPr lang="en-GB"/>
          </a:p>
        </p:txBody>
      </p:sp>
    </p:spTree>
    <p:extLst/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940C49-17C9-4CF7-9E5A-EBB098E73115}" type="datetime1">
              <a:rPr lang="en-US" smtClean="0"/>
              <a:t>8/22/2017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38DBA3-52F9-4AF4-A6A4-FA4D7DB2F99C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8319246" y="8963"/>
            <a:ext cx="8068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2419DCF6-7D77-394D-A071-BED1F4BBF1F0}" type="slidenum">
              <a:rPr lang="en-US" sz="1200" smtClean="0">
                <a:latin typeface="+mn-lt"/>
              </a:rPr>
              <a:t>‹#›</a:t>
            </a:fld>
            <a:r>
              <a:rPr lang="en-US" sz="1200" dirty="0">
                <a:latin typeface="+mn-lt"/>
              </a:rPr>
              <a:t>/10</a:t>
            </a:r>
          </a:p>
        </p:txBody>
      </p:sp>
    </p:spTree>
    <p:extLst>
      <p:ext uri="{BB962C8B-B14F-4D97-AF65-F5344CB8AC3E}">
        <p14:creationId xmlns:p14="http://schemas.microsoft.com/office/powerpoint/2010/main" val="1463140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spcAft>
          <a:spcPts val="10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0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0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0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wrap="square" anchor="t">
            <a:noAutofit/>
          </a:bodyPr>
          <a:lstStyle/>
          <a:p>
            <a:pPr lvl="0"/>
            <a:r>
              <a:rPr lang="en-GB" sz="4400" noProof="0" dirty="0"/>
              <a:t>Financial Stability, Growth and Macroprudential Policy</a:t>
            </a:r>
            <a:br>
              <a:rPr lang="en-GB" sz="4400" noProof="0" dirty="0"/>
            </a:br>
            <a:br>
              <a:rPr lang="en-GB" sz="4400" noProof="0" dirty="0"/>
            </a:br>
            <a:r>
              <a:rPr lang="en-GB" sz="2800" dirty="0"/>
              <a:t>by Chang Ma</a:t>
            </a:r>
            <a:br>
              <a:rPr lang="en-GB" sz="2800" dirty="0"/>
            </a:br>
            <a:r>
              <a:rPr lang="en-GB" sz="2000" dirty="0"/>
              <a:t>John Hopkins University</a:t>
            </a:r>
            <a:endParaRPr lang="en-GB" sz="2000" b="1" noProof="0" dirty="0"/>
          </a:p>
        </p:txBody>
      </p:sp>
      <p:sp>
        <p:nvSpPr>
          <p:cNvPr id="3" name="Subtitle 2"/>
          <p:cNvSpPr txBox="1">
            <a:spLocks noGrp="1"/>
          </p:cNvSpPr>
          <p:nvPr>
            <p:ph type="subTitle" idx="1"/>
          </p:nvPr>
        </p:nvSpPr>
        <p:spPr>
          <a:xfrm>
            <a:off x="1143000" y="4365104"/>
            <a:ext cx="6858000" cy="1584176"/>
          </a:xfrm>
          <a:prstGeom prst="rect">
            <a:avLst/>
          </a:prstGeom>
          <a:noFill/>
          <a:ln>
            <a:noFill/>
          </a:ln>
        </p:spPr>
        <p:txBody>
          <a:bodyPr wrap="square" anchor="t">
            <a:normAutofit fontScale="92500" lnSpcReduction="20000"/>
          </a:bodyPr>
          <a:lstStyle/>
          <a:p>
            <a:pPr lvl="0"/>
            <a:r>
              <a:rPr lang="en-GB" b="1" noProof="0" dirty="0"/>
              <a:t>Discussant:</a:t>
            </a:r>
          </a:p>
          <a:p>
            <a:pPr lvl="0"/>
            <a:r>
              <a:rPr lang="en-GB" noProof="0" dirty="0"/>
              <a:t>Sami Ben Naceur</a:t>
            </a:r>
          </a:p>
          <a:p>
            <a:pPr lvl="0"/>
            <a:r>
              <a:rPr lang="en-GB" sz="1900" dirty="0"/>
              <a:t>Chief, IET Unit</a:t>
            </a:r>
          </a:p>
          <a:p>
            <a:pPr lvl="0"/>
            <a:r>
              <a:rPr lang="en-GB" sz="1900" dirty="0"/>
              <a:t>International Monetary Fund</a:t>
            </a:r>
          </a:p>
          <a:p>
            <a:pPr lvl="0"/>
            <a:endParaRPr lang="en-GB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8DBA3-52F9-4AF4-A6A4-FA4D7DB2F99C}" type="slidenum">
              <a:rPr lang="en-GB" smtClean="0"/>
              <a:t>1</a:t>
            </a:fld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Paper assessment</a:t>
            </a:r>
            <a:br>
              <a:rPr lang="en-GB" dirty="0"/>
            </a:br>
            <a:r>
              <a:rPr lang="en-GB" dirty="0"/>
              <a:t>(Other side)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/>
              <a:t>Why are you focusing on taxing CF and not looking at other effective Macro-prud. instruments: (LTV, DTI, Risk weight, Dynamic provisioning…)</a:t>
            </a:r>
          </a:p>
          <a:p>
            <a:r>
              <a:rPr lang="en-GB" dirty="0"/>
              <a:t>Why 2 instruments and not more?</a:t>
            </a:r>
          </a:p>
          <a:p>
            <a:r>
              <a:rPr lang="en-GB" dirty="0"/>
              <a:t>Why introducing a subsidy on growth enhancing expenditures? </a:t>
            </a:r>
          </a:p>
          <a:p>
            <a:r>
              <a:rPr lang="en-GB" dirty="0"/>
              <a:t>How it will be implemented? </a:t>
            </a:r>
          </a:p>
          <a:p>
            <a:r>
              <a:rPr lang="en-GB" dirty="0"/>
              <a:t>Is there is any sequence on implementing the two instruments?</a:t>
            </a:r>
          </a:p>
          <a:p>
            <a:r>
              <a:rPr lang="en-GB" dirty="0"/>
              <a:t>How can we measure the quantitative implications of these policies?</a:t>
            </a: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74552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D4F9E-5C50-4622-B20D-CDDA4BFB927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457200" y="369863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lvl="0"/>
            <a:r>
              <a:rPr lang="en-GB" noProof="0" dirty="0"/>
              <a:t>Motivation/Contribution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457200" y="1618705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wrap="square" anchor="t">
            <a:normAutofit/>
          </a:bodyPr>
          <a:lstStyle/>
          <a:p>
            <a:r>
              <a:rPr lang="en-GB" noProof="0" dirty="0"/>
              <a:t>Provide a normative framework to analyse the interaction of financial instability and economic growth</a:t>
            </a:r>
          </a:p>
          <a:p>
            <a:r>
              <a:rPr lang="en-GB" dirty="0"/>
              <a:t>Quantity the policy intervention on long-tern economic growth.</a:t>
            </a:r>
          </a:p>
          <a:p>
            <a:pPr marL="0" indent="0">
              <a:buNone/>
            </a:pPr>
            <a:endParaRPr lang="en-GB" noProof="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/>
              <a:t>Methodology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Aft>
                <a:spcPts val="600"/>
              </a:spcAft>
            </a:pPr>
            <a:r>
              <a:rPr lang="en-GB" noProof="0" dirty="0"/>
              <a:t>Introduce endogenous growth into SOE-DGSE framework to capture the impact of sudden stops on economic growth</a:t>
            </a:r>
          </a:p>
          <a:p>
            <a:pPr>
              <a:spcAft>
                <a:spcPts val="600"/>
              </a:spcAft>
            </a:pPr>
            <a:r>
              <a:rPr lang="en-GB" dirty="0"/>
              <a:t>The model is calibrated to countries who have experienced sudden stops.</a:t>
            </a:r>
          </a:p>
          <a:p>
            <a:pPr>
              <a:spcAft>
                <a:spcPts val="600"/>
              </a:spcAft>
            </a:pPr>
            <a:r>
              <a:rPr lang="en-GB" noProof="0" dirty="0"/>
              <a:t>Social planner can use one or two macroprudential instruments: </a:t>
            </a:r>
          </a:p>
          <a:p>
            <a:pPr lvl="1">
              <a:spcAft>
                <a:spcPts val="600"/>
              </a:spcAft>
            </a:pPr>
            <a:r>
              <a:rPr lang="en-GB" noProof="0" dirty="0"/>
              <a:t>Capital controls</a:t>
            </a:r>
          </a:p>
          <a:p>
            <a:pPr lvl="1">
              <a:spcAft>
                <a:spcPts val="600"/>
              </a:spcAft>
            </a:pPr>
            <a:r>
              <a:rPr lang="en-GB" noProof="0" dirty="0"/>
              <a:t>Growth-enhancing expenditures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D4F9E-5C50-4622-B20D-CDDA4BFB927B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83756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/>
              <a:t>Key findings </a:t>
            </a:r>
            <a:br>
              <a:rPr lang="en-GB" noProof="0" dirty="0"/>
            </a:br>
            <a:r>
              <a:rPr lang="en-GB" noProof="0" dirty="0"/>
              <a:t>(one inst.)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GB" dirty="0"/>
              <a:t>Quantitative analysis show that macroprudential policy can generate welfare gains around 0.1% permanent increase in consumption (higher financial stability and increase in consumption in the LT).</a:t>
            </a:r>
          </a:p>
          <a:p>
            <a:pPr>
              <a:spcAft>
                <a:spcPts val="600"/>
              </a:spcAft>
            </a:pPr>
            <a:r>
              <a:rPr lang="en-GB" dirty="0"/>
              <a:t>Cost of macroprudential policy marginally reduces growth at around 0.01%.</a:t>
            </a:r>
          </a:p>
          <a:p>
            <a:pPr>
              <a:spcAft>
                <a:spcPts val="600"/>
              </a:spcAft>
            </a:pPr>
            <a:endParaRPr lang="en-GB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D4F9E-5C50-4622-B20D-CDDA4BFB927B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75335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Key findings </a:t>
            </a:r>
            <a:br>
              <a:rPr lang="en-GB" dirty="0"/>
            </a:br>
            <a:r>
              <a:rPr lang="en-GB" dirty="0"/>
              <a:t>(two inst.)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noProof="0" dirty="0"/>
              <a:t>The social planner can generate a large welfare gains, around 0.2% permanent increase in consumption.</a:t>
            </a:r>
          </a:p>
          <a:p>
            <a:r>
              <a:rPr lang="en-GB" dirty="0"/>
              <a:t>The temporary growth spurt lasts for 18 years.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8574247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/>
              <a:t>Key Findings (implementation)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noProof="0" dirty="0"/>
              <a:t>To implement the macroprudential social planer’s allocations:</a:t>
            </a:r>
          </a:p>
          <a:p>
            <a:pPr lvl="1"/>
            <a:r>
              <a:rPr lang="en-GB" dirty="0"/>
              <a:t>We need 1.28 % capital control tax in steady state for one instrument.</a:t>
            </a:r>
          </a:p>
          <a:p>
            <a:pPr lvl="1"/>
            <a:r>
              <a:rPr lang="en-GB" noProof="0" dirty="0"/>
              <a:t>We need 1 % capital control tax and 1% subsidy on growth-enhancing expenditures for the multi-instrument social planner. </a:t>
            </a:r>
          </a:p>
          <a:p>
            <a:pPr lvl="1"/>
            <a:r>
              <a:rPr lang="en-GB" dirty="0"/>
              <a:t>Ex-post intervention reduces the size of ex-ante intervention (see Jeanne and Korinek , 2013).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9047500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Paper assessment</a:t>
            </a:r>
            <a:br>
              <a:rPr lang="en-GB" dirty="0"/>
            </a:br>
            <a:r>
              <a:rPr lang="en-GB" dirty="0"/>
              <a:t>(bright side)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Important contribution to the literature</a:t>
            </a:r>
          </a:p>
          <a:p>
            <a:r>
              <a:rPr lang="en-GB" dirty="0"/>
              <a:t>Well implemented and calibrated model</a:t>
            </a:r>
          </a:p>
          <a:p>
            <a:r>
              <a:rPr lang="en-GB" dirty="0"/>
              <a:t>Well written</a:t>
            </a:r>
          </a:p>
          <a:p>
            <a:r>
              <a:rPr lang="en-GB" dirty="0"/>
              <a:t>Interesting policy recommendations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77914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Paper assessment</a:t>
            </a:r>
            <a:br>
              <a:rPr lang="en-GB" dirty="0"/>
            </a:br>
            <a:r>
              <a:rPr lang="en-GB" dirty="0"/>
              <a:t>(Other side)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Model economy is pretty standard and should have been put in the appendix.</a:t>
            </a:r>
          </a:p>
          <a:p>
            <a:r>
              <a:rPr lang="en-GB" dirty="0"/>
              <a:t>Difficulty following the model description: you talk about the model, then you switch to welfare analysis, then you go to one-shock. </a:t>
            </a:r>
          </a:p>
          <a:p>
            <a:r>
              <a:rPr lang="en-GB" dirty="0"/>
              <a:t>We have 3.1 Competitive equilibrium but where is 3.2 ?</a:t>
            </a: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90281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Paper assessment</a:t>
            </a:r>
            <a:br>
              <a:rPr lang="en-GB" dirty="0"/>
            </a:br>
            <a:r>
              <a:rPr lang="en-GB" dirty="0"/>
              <a:t>(Other side)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Quantitative analysis is also very confusing: calibrate, policy functions, event windows, growth and stability, welfare impact…</a:t>
            </a:r>
          </a:p>
          <a:p>
            <a:r>
              <a:rPr lang="en-GB" dirty="0"/>
              <a:t>You talk about macroprudential policies but you propose tax on capital flows (CFM): it seems that there is a confusion of CFM and Macro-</a:t>
            </a:r>
            <a:r>
              <a:rPr lang="en-GB" dirty="0" err="1"/>
              <a:t>Prud</a:t>
            </a:r>
            <a:r>
              <a:rPr lang="en-GB" dirty="0"/>
              <a:t>.</a:t>
            </a:r>
          </a:p>
          <a:p>
            <a:r>
              <a:rPr lang="en-GB" dirty="0"/>
              <a:t>1% tax on capital flow: you didn’t specify on which flows: debt or equity ; LT vs ST ; duration and when to implement.</a:t>
            </a: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2846285"/>
      </p:ext>
    </p:extLst>
  </p:cSld>
  <p:clrMapOvr>
    <a:masterClrMapping/>
  </p:clrMapOvr>
</p:sld>
</file>

<file path=ppt/theme/theme1.xml><?xml version="1.0" encoding="utf-8"?>
<a:theme xmlns:a="http://schemas.openxmlformats.org/drawingml/2006/main" name="CenturyG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nturyG" id="{2DE2B916-53F0-D848-857D-DCC1A83B94A0}" vid="{8AEFBD64-2A8E-4B41-8408-CB5B9BEBB1D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CenturyG</Template>
  <TotalTime>4741</TotalTime>
  <Words>447</Words>
  <Application>Microsoft Office PowerPoint</Application>
  <PresentationFormat>On-screen Show (4:3)</PresentationFormat>
  <Paragraphs>52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Century Gothic</vt:lpstr>
      <vt:lpstr>CenturyG</vt:lpstr>
      <vt:lpstr>Financial Stability, Growth and Macroprudential Policy  by Chang Ma John Hopkins University</vt:lpstr>
      <vt:lpstr>Motivation/Contribution</vt:lpstr>
      <vt:lpstr>Methodology</vt:lpstr>
      <vt:lpstr>Key findings  (one inst.)</vt:lpstr>
      <vt:lpstr>Key findings  (two inst.)</vt:lpstr>
      <vt:lpstr>Key Findings (implementation)</vt:lpstr>
      <vt:lpstr>Paper assessment (bright side)</vt:lpstr>
      <vt:lpstr>Paper assessment (Other side)</vt:lpstr>
      <vt:lpstr>Paper assessment (Other side)</vt:lpstr>
      <vt:lpstr>Paper assessment (Other side)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Regulatory compliance and bank profitability and efficiency</dc:title>
  <dc:creator>Barry</dc:creator>
  <cp:lastModifiedBy>Ben Naceur, Sami</cp:lastModifiedBy>
  <cp:revision>213</cp:revision>
  <dcterms:modified xsi:type="dcterms:W3CDTF">2017-08-22T20:05:35Z</dcterms:modified>
</cp:coreProperties>
</file>